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67" r:id="rId3"/>
    <p:sldId id="268" r:id="rId4"/>
    <p:sldId id="269" r:id="rId5"/>
    <p:sldId id="270" r:id="rId6"/>
    <p:sldId id="271" r:id="rId7"/>
    <p:sldId id="321" r:id="rId8"/>
    <p:sldId id="272" r:id="rId9"/>
    <p:sldId id="273" r:id="rId10"/>
    <p:sldId id="274" r:id="rId11"/>
    <p:sldId id="322" r:id="rId12"/>
    <p:sldId id="323" r:id="rId13"/>
    <p:sldId id="324" r:id="rId14"/>
    <p:sldId id="287" r:id="rId15"/>
    <p:sldId id="326" r:id="rId16"/>
    <p:sldId id="325" r:id="rId17"/>
    <p:sldId id="327" r:id="rId18"/>
    <p:sldId id="275" r:id="rId19"/>
    <p:sldId id="276" r:id="rId20"/>
    <p:sldId id="277" r:id="rId21"/>
    <p:sldId id="328" r:id="rId22"/>
    <p:sldId id="329" r:id="rId23"/>
    <p:sldId id="320" r:id="rId24"/>
    <p:sldId id="330" r:id="rId25"/>
    <p:sldId id="331" r:id="rId26"/>
    <p:sldId id="332" r:id="rId27"/>
    <p:sldId id="333" r:id="rId28"/>
    <p:sldId id="319" r:id="rId29"/>
    <p:sldId id="279" r:id="rId30"/>
    <p:sldId id="280" r:id="rId31"/>
    <p:sldId id="281" r:id="rId32"/>
    <p:sldId id="282" r:id="rId33"/>
    <p:sldId id="283" r:id="rId34"/>
    <p:sldId id="284" r:id="rId35"/>
    <p:sldId id="285" r:id="rId36"/>
    <p:sldId id="286" r:id="rId37"/>
    <p:sldId id="288" r:id="rId38"/>
    <p:sldId id="292" r:id="rId39"/>
    <p:sldId id="305" r:id="rId40"/>
    <p:sldId id="315" r:id="rId41"/>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576" y="-104"/>
      </p:cViewPr>
      <p:guideLst>
        <p:guide orient="horz" pos="3072"/>
        <p:guide pos="4096"/>
      </p:guideLst>
    </p:cSldViewPr>
  </p:slideViewPr>
  <p:notesTextViewPr>
    <p:cViewPr>
      <p:scale>
        <a:sx n="100" d="100"/>
        <a:sy n="100" d="100"/>
      </p:scale>
      <p:origin x="0" y="8"/>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3" name="Shape 4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54020157"/>
      </p:ext>
    </p:extLst>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hape 105"/>
          <p:cNvSpPr>
            <a:spLocks noGrp="1" noRot="1" noChangeAspect="1"/>
          </p:cNvSpPr>
          <p:nvPr>
            <p:ph type="sldImg"/>
          </p:nvPr>
        </p:nvSpPr>
        <p:spPr>
          <a:prstGeom prst="rect">
            <a:avLst/>
          </a:prstGeom>
        </p:spPr>
        <p:txBody>
          <a:bodyPr/>
          <a:lstStyle/>
          <a:p>
            <a:pPr lvl="0"/>
            <a:endParaRPr/>
          </a:p>
        </p:txBody>
      </p:sp>
      <p:sp>
        <p:nvSpPr>
          <p:cNvPr id="106" name="Shape 106"/>
          <p:cNvSpPr>
            <a:spLocks noGrp="1"/>
          </p:cNvSpPr>
          <p:nvPr>
            <p:ph type="body" sz="quarter" idx="1"/>
          </p:nvPr>
        </p:nvSpPr>
        <p:spPr>
          <a:prstGeom prst="rect">
            <a:avLst/>
          </a:prstGeom>
        </p:spPr>
        <p:txBody>
          <a:bodyPr/>
          <a:lstStyle/>
          <a:p>
            <a:pPr lvl="0">
              <a:defRPr sz="1800"/>
            </a:pPr>
            <a:r>
              <a:rPr sz="2200"/>
              <a:t>JavaScript is a programming language that you'll often hear it referred to as a scripting language, and sometimes you'll hear some software developers dismiss JavaScript as just being a scripting language. And what they mean by that is that JavaScript is intentionally limited. I can't write a desktop application in JavaScript the way I might do with C++ or Java or .NET or Objective-C.</a:t>
            </a:r>
          </a:p>
          <a:p>
            <a:pPr lvl="0">
              <a:defRPr sz="1800"/>
            </a:pPr>
            <a:r>
              <a:rPr sz="2200"/>
              <a:t>There are no words in JavaScript to talk to a database or target a USB port. And that strikes some software developers as odd because most languages are all about input and output, and JavaScript isn't.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it’s just setting</a:t>
            </a:r>
            <a:r>
              <a:rPr lang="en-US" baseline="0" dirty="0" smtClean="0"/>
              <a:t> value to nothing.</a:t>
            </a:r>
            <a:endParaRPr lang="en-US" dirty="0"/>
          </a:p>
        </p:txBody>
      </p:sp>
    </p:spTree>
    <p:extLst>
      <p:ext uri="{BB962C8B-B14F-4D97-AF65-F5344CB8AC3E}">
        <p14:creationId xmlns:p14="http://schemas.microsoft.com/office/powerpoint/2010/main" val="668130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t>
            </a:r>
            <a:endParaRPr lang="en-US" b="1" dirty="0" smtClean="0"/>
          </a:p>
          <a:p>
            <a:r>
              <a:rPr lang="en-US" b="1" dirty="0" smtClean="0"/>
              <a:t>Every line has semicolon at the end,</a:t>
            </a:r>
            <a:r>
              <a:rPr lang="en-US" b="1" baseline="0" dirty="0" smtClean="0"/>
              <a:t> even functions instead of comma</a:t>
            </a:r>
          </a:p>
          <a:p>
            <a:r>
              <a:rPr lang="en-US" b="1" dirty="0" smtClean="0"/>
              <a:t>Key</a:t>
            </a:r>
            <a:r>
              <a:rPr lang="en-US" b="1" baseline="0" dirty="0" smtClean="0"/>
              <a:t> value are </a:t>
            </a:r>
            <a:r>
              <a:rPr lang="en-US" b="1" baseline="0" dirty="0" err="1" smtClean="0"/>
              <a:t>seperated</a:t>
            </a:r>
            <a:r>
              <a:rPr lang="en-US" b="1" baseline="0" dirty="0" smtClean="0"/>
              <a:t> by equals sign instead of colon. </a:t>
            </a:r>
          </a:p>
          <a:p>
            <a:r>
              <a:rPr lang="en-US" b="1" baseline="0" dirty="0" smtClean="0"/>
              <a:t>To defined you have to use This keyword</a:t>
            </a:r>
            <a:endParaRPr lang="en-US" b="1" dirty="0"/>
          </a:p>
        </p:txBody>
      </p:sp>
    </p:spTree>
    <p:extLst>
      <p:ext uri="{BB962C8B-B14F-4D97-AF65-F5344CB8AC3E}">
        <p14:creationId xmlns:p14="http://schemas.microsoft.com/office/powerpoint/2010/main" val="4021270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pPr lvl="0"/>
            <a:endParaRPr/>
          </a:p>
        </p:txBody>
      </p:sp>
      <p:sp>
        <p:nvSpPr>
          <p:cNvPr id="182" name="Shape 182"/>
          <p:cNvSpPr>
            <a:spLocks noGrp="1"/>
          </p:cNvSpPr>
          <p:nvPr>
            <p:ph type="body" sz="quarter" idx="1"/>
          </p:nvPr>
        </p:nvSpPr>
        <p:spPr>
          <a:prstGeom prst="rect">
            <a:avLst/>
          </a:prstGeom>
        </p:spPr>
        <p:txBody>
          <a:bodyPr/>
          <a:lstStyle/>
          <a:p>
            <a:pPr lvl="0">
              <a:defRPr sz="1800"/>
            </a:pPr>
            <a:r>
              <a:rPr sz="2200"/>
              <a:t>The name that you want to use for your variable must be written as one word, no spaces are allowed, and it can be made of letters, numbers, the underscore, and the Dollar sign, but you can't start with a number.</a:t>
            </a:r>
          </a:p>
          <a:p>
            <a:pPr lvl="0">
              <a:defRPr sz="1800"/>
            </a:pPr>
            <a:endParaRPr sz="2200"/>
          </a:p>
          <a:p>
            <a:pPr lvl="0">
              <a:defRPr sz="1800"/>
            </a:pPr>
            <a:r>
              <a:rPr sz="2200"/>
              <a:t>Logical operators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 When the page is loaded, that's an event; when the user clicks a button, that's another event; when they move their mouse, that's a whole bunch of events; when they scroll the screen, that's an event; when they click a form field, that's an event; as they type, every key press is another event. Events are going on all the time. You have to decide which ones you care about. See, these events are built into JavaScript. They're part of JavaScript, and there are special words to describe them. You'll see them typically written all lowercase, and they begin with the word on, so </a:t>
            </a:r>
            <a:r>
              <a:rPr lang="en-US" sz="2200" dirty="0" err="1" smtClean="0">
                <a:latin typeface="Helvetica Neue"/>
                <a:ea typeface="Helvetica Neue"/>
                <a:cs typeface="Helvetica Neue"/>
                <a:sym typeface="Helvetica Neue"/>
              </a:rPr>
              <a:t>onload</a:t>
            </a:r>
            <a:r>
              <a:rPr lang="en-US" sz="2200" dirty="0" smtClean="0">
                <a:latin typeface="Helvetica Neue"/>
                <a:ea typeface="Helvetica Neue"/>
                <a:cs typeface="Helvetica Neue"/>
                <a:sym typeface="Helvetica Neue"/>
              </a:rPr>
              <a:t>, </a:t>
            </a:r>
            <a:r>
              <a:rPr lang="en-US" sz="2200" dirty="0" err="1" smtClean="0">
                <a:latin typeface="Helvetica Neue"/>
                <a:ea typeface="Helvetica Neue"/>
                <a:cs typeface="Helvetica Neue"/>
                <a:sym typeface="Helvetica Neue"/>
              </a:rPr>
              <a:t>onclick</a:t>
            </a:r>
            <a:r>
              <a:rPr lang="en-US" sz="2200" dirty="0" smtClean="0">
                <a:latin typeface="Helvetica Neue"/>
                <a:ea typeface="Helvetica Neue"/>
                <a:cs typeface="Helvetica Neue"/>
                <a:sym typeface="Helvetica Neue"/>
              </a:rPr>
              <a:t>, </a:t>
            </a:r>
            <a:r>
              <a:rPr lang="en-US" sz="2200" dirty="0" err="1" smtClean="0">
                <a:latin typeface="Helvetica Neue"/>
                <a:ea typeface="Helvetica Neue"/>
                <a:cs typeface="Helvetica Neue"/>
                <a:sym typeface="Helvetica Neue"/>
              </a:rPr>
              <a:t>onmouseover</a:t>
            </a:r>
            <a:r>
              <a:rPr lang="en-US" sz="2200" dirty="0" smtClean="0">
                <a:latin typeface="Helvetica Neue"/>
                <a:ea typeface="Helvetica Neue"/>
                <a:cs typeface="Helvetica Neue"/>
                <a:sym typeface="Helvetica Neue"/>
              </a:rPr>
              <a:t>, </a:t>
            </a:r>
            <a:r>
              <a:rPr lang="en-US" sz="2200" dirty="0" err="1" smtClean="0">
                <a:latin typeface="Helvetica Neue"/>
                <a:ea typeface="Helvetica Neue"/>
                <a:cs typeface="Helvetica Neue"/>
                <a:sym typeface="Helvetica Neue"/>
              </a:rPr>
              <a:t>onblur</a:t>
            </a:r>
            <a:r>
              <a:rPr lang="en-US" sz="2200" dirty="0" smtClean="0">
                <a:latin typeface="Helvetica Neue"/>
                <a:ea typeface="Helvetica Neue"/>
                <a:cs typeface="Helvetica Neue"/>
                <a:sym typeface="Helvetica Neue"/>
              </a:rPr>
              <a:t>, </a:t>
            </a:r>
            <a:r>
              <a:rPr lang="en-US" sz="2200" dirty="0" err="1" smtClean="0">
                <a:latin typeface="Helvetica Neue"/>
                <a:ea typeface="Helvetica Neue"/>
                <a:cs typeface="Helvetica Neue"/>
                <a:sym typeface="Helvetica Neue"/>
              </a:rPr>
              <a:t>onfocus</a:t>
            </a:r>
            <a:r>
              <a:rPr lang="en-US" sz="2200" dirty="0" smtClean="0">
                <a:latin typeface="Helvetica Neue"/>
                <a:ea typeface="Helvetica Neue"/>
                <a:cs typeface="Helvetica Neue"/>
                <a:sym typeface="Helvetica Neue"/>
              </a:rPr>
              <a:t>, and we'll see several of these in </a:t>
            </a:r>
            <a:r>
              <a:rPr lang="en-US" sz="2200" dirty="0" smtClean="0">
                <a:latin typeface="Helvetica Neue"/>
                <a:ea typeface="Helvetica Neue"/>
                <a:cs typeface="Helvetica Neue"/>
                <a:sym typeface="Helvetica Neue"/>
              </a:rPr>
              <a:t>. </a:t>
            </a:r>
            <a:r>
              <a:rPr lang="en-US" sz="2200" dirty="0" smtClean="0">
                <a:latin typeface="Helvetica Neue"/>
                <a:ea typeface="Helvetica Neue"/>
                <a:cs typeface="Helvetica Neue"/>
                <a:sym typeface="Helvetica Neue"/>
              </a:rPr>
              <a:t>But you don't write the event itself. You write what's called the event handler or the event listener, whatever term you prefer.</a:t>
            </a:r>
            <a:endParaRPr lang="en-US" dirty="0"/>
          </a:p>
        </p:txBody>
      </p:sp>
    </p:spTree>
    <p:extLst>
      <p:ext uri="{BB962C8B-B14F-4D97-AF65-F5344CB8AC3E}">
        <p14:creationId xmlns:p14="http://schemas.microsoft.com/office/powerpoint/2010/main" val="1985973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pPr lvl="0"/>
            <a:endParaRPr/>
          </a:p>
        </p:txBody>
      </p:sp>
      <p:sp>
        <p:nvSpPr>
          <p:cNvPr id="113" name="Shape 113"/>
          <p:cNvSpPr>
            <a:spLocks noGrp="1"/>
          </p:cNvSpPr>
          <p:nvPr>
            <p:ph type="body" sz="quarter" idx="1"/>
          </p:nvPr>
        </p:nvSpPr>
        <p:spPr>
          <a:prstGeom prst="rect">
            <a:avLst/>
          </a:prstGeom>
        </p:spPr>
        <p:txBody>
          <a:bodyPr/>
          <a:lstStyle/>
          <a:p>
            <a:pPr lvl="0">
              <a:defRPr sz="1800"/>
            </a:pPr>
            <a:r>
              <a:rPr sz="2200"/>
              <a:t>JavaScript only works inside another application, the web browser. Whether that's IE or Safari or Firefox or Chrome or Opera, they all have a JavaScript engine inside them. The operating system runs the web browser, the web browser contains a page, and the page contains the JavaScript.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pPr lvl="0"/>
            <a:endParaRPr/>
          </a:p>
        </p:txBody>
      </p:sp>
      <p:sp>
        <p:nvSpPr>
          <p:cNvPr id="121" name="Shape 121"/>
          <p:cNvSpPr>
            <a:spLocks noGrp="1"/>
          </p:cNvSpPr>
          <p:nvPr>
            <p:ph type="body" sz="quarter" idx="1"/>
          </p:nvPr>
        </p:nvSpPr>
        <p:spPr>
          <a:prstGeom prst="rect">
            <a:avLst/>
          </a:prstGeom>
        </p:spPr>
        <p:txBody>
          <a:bodyPr/>
          <a:lstStyle/>
          <a:p>
            <a:pPr lvl="0">
              <a:defRPr sz="1800"/>
            </a:pPr>
            <a:r>
              <a:rPr sz="2200"/>
              <a:t>Now as you know, when a user opens their browser and requests a page from your web site, they're just send HTML and CSS as plain text, and you let their browser take care of interpreting and rendering it however their browser wants to, whether it's mobile, whether it's on a laptop or a desktop, and it's the same with JavaScript.</a:t>
            </a:r>
          </a:p>
          <a:p>
            <a:pPr lvl="0">
              <a:defRPr sz="1800"/>
            </a:pPr>
            <a:endParaRPr sz="2200"/>
          </a:p>
          <a:p>
            <a:pPr lvl="0">
              <a:defRPr sz="1800"/>
            </a:pPr>
            <a:r>
              <a:rPr sz="2200"/>
              <a:t>JavaScript is a client-side language. It is sent to the user's computer and it runs there. That's as opposed to server-side technologies like PHP, ASP.NET, Ruby on Rails. They'll execute their code on the web server and deliver the results to the client. But with JavaScript, we just send our code to the client and we let them run it.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pPr lvl="0"/>
            <a:endParaRPr/>
          </a:p>
        </p:txBody>
      </p:sp>
      <p:sp>
        <p:nvSpPr>
          <p:cNvPr id="135" name="Shape 135"/>
          <p:cNvSpPr>
            <a:spLocks noGrp="1"/>
          </p:cNvSpPr>
          <p:nvPr>
            <p:ph type="body" sz="quarter" idx="1"/>
          </p:nvPr>
        </p:nvSpPr>
        <p:spPr>
          <a:prstGeom prst="rect">
            <a:avLst/>
          </a:prstGeom>
        </p:spPr>
        <p:txBody>
          <a:bodyPr/>
          <a:lstStyle/>
          <a:p>
            <a:pPr lvl="0">
              <a:defRPr sz="1800"/>
            </a:pPr>
            <a:r>
              <a:rPr sz="2200"/>
              <a:t>The name that you want to use for your variable must be written as one word, no spaces are allowed, and it can be made of letters, numbers, the underscore, and the Dollar sign, but you can't start with a number.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pPr lvl="0"/>
            <a:endParaRPr/>
          </a:p>
        </p:txBody>
      </p:sp>
      <p:sp>
        <p:nvSpPr>
          <p:cNvPr id="142" name="Shape 142"/>
          <p:cNvSpPr>
            <a:spLocks noGrp="1"/>
          </p:cNvSpPr>
          <p:nvPr>
            <p:ph type="body" sz="quarter" idx="1"/>
          </p:nvPr>
        </p:nvSpPr>
        <p:spPr>
          <a:prstGeom prst="rect">
            <a:avLst/>
          </a:prstGeom>
        </p:spPr>
        <p:txBody>
          <a:bodyPr/>
          <a:lstStyle/>
          <a:p>
            <a:pPr lvl="0">
              <a:defRPr sz="1800"/>
            </a:pPr>
            <a:r>
              <a:rPr sz="2200"/>
              <a:t>var mu = [1,2, “abc”, 0.2];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pPr lvl="0"/>
            <a:endParaRPr/>
          </a:p>
        </p:txBody>
      </p:sp>
      <p:sp>
        <p:nvSpPr>
          <p:cNvPr id="149" name="Shape 149"/>
          <p:cNvSpPr>
            <a:spLocks noGrp="1"/>
          </p:cNvSpPr>
          <p:nvPr>
            <p:ph type="body" sz="quarter" idx="1"/>
          </p:nvPr>
        </p:nvSpPr>
        <p:spPr>
          <a:prstGeom prst="rect">
            <a:avLst/>
          </a:prstGeom>
        </p:spPr>
        <p:txBody>
          <a:bodyPr/>
          <a:lstStyle/>
          <a:p>
            <a:pPr lvl="0">
              <a:defRPr sz="1800"/>
            </a:pPr>
            <a:r>
              <a:rPr lang="en-US" sz="2200" dirty="0" smtClean="0"/>
              <a:t>.</a:t>
            </a:r>
            <a:r>
              <a:rPr lang="en-US" sz="2200" dirty="0" err="1" smtClean="0"/>
              <a:t>concat</a:t>
            </a:r>
            <a:endParaRPr lang="en-US" sz="2200" dirty="0" smtClean="0"/>
          </a:p>
          <a:p>
            <a:pPr lvl="0">
              <a:defRPr sz="1800"/>
            </a:pPr>
            <a:r>
              <a:rPr sz="2200" dirty="0" smtClean="0"/>
              <a:t>.</a:t>
            </a:r>
            <a:r>
              <a:rPr sz="2200" dirty="0"/>
              <a:t>join()</a:t>
            </a:r>
          </a:p>
          <a:p>
            <a:pPr lvl="0">
              <a:defRPr sz="1800"/>
            </a:pPr>
            <a:r>
              <a:rPr sz="2200" dirty="0"/>
              <a:t>.sort()</a:t>
            </a:r>
          </a:p>
          <a:p>
            <a:pPr lvl="0">
              <a:defRPr sz="1800"/>
            </a:pPr>
            <a:r>
              <a:rPr sz="2200" dirty="0"/>
              <a:t>.reverse();</a:t>
            </a:r>
          </a:p>
          <a:p>
            <a:pPr lvl="0">
              <a:defRPr sz="1800"/>
            </a:pPr>
            <a:r>
              <a:rPr sz="2200" dirty="0"/>
              <a:t>var a = document.getElementsByName(“a”); //get all anchor tags. store it as array.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917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pPr lvl="0"/>
            <a:endParaRPr/>
          </a:p>
        </p:txBody>
      </p:sp>
      <p:sp>
        <p:nvSpPr>
          <p:cNvPr id="155" name="Shape 155"/>
          <p:cNvSpPr>
            <a:spLocks noGrp="1"/>
          </p:cNvSpPr>
          <p:nvPr>
            <p:ph type="body" sz="quarter" idx="1"/>
          </p:nvPr>
        </p:nvSpPr>
        <p:spPr>
          <a:prstGeom prst="rect">
            <a:avLst/>
          </a:prstGeom>
        </p:spPr>
        <p:txBody>
          <a:bodyPr/>
          <a:lstStyle/>
          <a:p>
            <a:pPr lvl="0">
              <a:defRPr sz="1800"/>
            </a:pPr>
            <a:r>
              <a:rPr sz="2200"/>
              <a:t>If we make an array, that's an object. If we make a date, that's an object. These objects are self-contained pieces. If I have an array, I can use the dot operator to say I'm interested in its .length. In this case it would be 5. If I have a date, I can call methods of it. Again, these are functions that belong to an object.</a:t>
            </a:r>
          </a:p>
          <a:p>
            <a:pPr lvl="0">
              <a:defRPr sz="1800"/>
            </a:pPr>
            <a:r>
              <a:rPr sz="2200"/>
              <a:t>And at its core, the idea of an object is really simple. It's just a container that gathers together some data and some behavior. So we know how to make variables. We know how to make functions.</a:t>
            </a:r>
          </a:p>
          <a:p>
            <a:pPr lvl="0">
              <a:defRPr sz="1800"/>
            </a:pPr>
            <a:endParaRPr sz="2200"/>
          </a:p>
          <a:p>
            <a:pPr lvl="0">
              <a:defRPr sz="1800"/>
            </a:pPr>
            <a:r>
              <a:rPr sz="2200"/>
              <a:t>An object just allows us to gather variables and functions that belong together and give them a name. So let's say here I'm making some regular variables: playerName, playerScore, playerRank. It's just creating those three in memory. And I realize that really these belong together. It would be nice if I could enclose them in a larger object. Now, I could do this in an array, but I don't really want to have to worry about the 0, 1, 2 whole idea. So what I'll do instead is I'll run this line.</a:t>
            </a:r>
          </a:p>
          <a:p>
            <a:pPr lvl="0">
              <a:defRPr sz="1800"/>
            </a:pPr>
            <a:endParaRPr sz="2200"/>
          </a:p>
          <a:p>
            <a:pPr lvl="0">
              <a:defRPr sz="1800"/>
            </a:pPr>
            <a:r>
              <a:rPr sz="2200"/>
              <a:t>First off, I'll say var player--again, I'm still creating a variable--equals new Object. This creates me a generic object container and calls it player. What I then do is just decide, what do I want the internal pieces of this object to be? So in this case, player.name = "Fred", player.score = 10000, player.rank = 1. So when we do this our data is now one level deeper. It's inside this player object.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pPr lvl="0"/>
            <a:endParaRPr/>
          </a:p>
        </p:txBody>
      </p:sp>
      <p:sp>
        <p:nvSpPr>
          <p:cNvPr id="167" name="Shape 167"/>
          <p:cNvSpPr>
            <a:spLocks noGrp="1"/>
          </p:cNvSpPr>
          <p:nvPr>
            <p:ph type="body" sz="quarter" idx="1"/>
          </p:nvPr>
        </p:nvSpPr>
        <p:spPr>
          <a:prstGeom prst="rect">
            <a:avLst/>
          </a:prstGeom>
        </p:spPr>
        <p:txBody>
          <a:bodyPr/>
          <a:lstStyle/>
          <a:p>
            <a:pPr lvl="0">
              <a:defRPr sz="1800"/>
            </a:pPr>
            <a:r>
              <a:rPr sz="2200"/>
              <a:t>Is it JSON ? javascript object notation ?</a:t>
            </a:r>
          </a:p>
          <a:p>
            <a:pPr lvl="0">
              <a:defRPr sz="1800"/>
            </a:pPr>
            <a:r>
              <a:rPr sz="2200"/>
              <a:t>How do you associate functions to these objects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7" name="Shape 7"/>
          <p:cNvSpPr>
            <a:spLocks noGrp="1"/>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pPr lvl="0">
              <a:defRPr sz="1800"/>
            </a:pPr>
            <a:r>
              <a:rPr sz="8000"/>
              <a:t>Title Text</a:t>
            </a:r>
          </a:p>
        </p:txBody>
      </p:sp>
      <p:sp>
        <p:nvSpPr>
          <p:cNvPr id="25" name="Shape 25"/>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8" name="Shape 28"/>
          <p:cNvSpPr>
            <a:spLocks noGrp="1"/>
          </p:cNvSpPr>
          <p:nvPr>
            <p:ph type="title"/>
          </p:nvPr>
        </p:nvSpPr>
        <p:spPr>
          <a:prstGeom prst="rect">
            <a:avLst/>
          </a:prstGeom>
        </p:spPr>
        <p:txBody>
          <a:bodyPr/>
          <a:lstStyle/>
          <a:p>
            <a:pPr lvl="0">
              <a:defRPr sz="1800"/>
            </a:pPr>
            <a:r>
              <a:rPr sz="8000"/>
              <a:t>Title Text</a:t>
            </a:r>
          </a:p>
        </p:txBody>
      </p:sp>
      <p:sp>
        <p:nvSpPr>
          <p:cNvPr id="29" name="Shape 29"/>
          <p:cNvSpPr>
            <a:spLocks noGrp="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30" name="Shape 3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2" name="Shape 32"/>
          <p:cNvSpPr>
            <a:spLocks noGrp="1"/>
          </p:cNvSpPr>
          <p:nvPr>
            <p:ph type="body" idx="1"/>
          </p:nvPr>
        </p:nvSpPr>
        <p:spPr>
          <a:xfrm>
            <a:off x="952500" y="1270000"/>
            <a:ext cx="11099800" cy="7213600"/>
          </a:xfrm>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35" name="Shape 3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37" name="Shape 3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39" name="Shape 3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pPr>
            <a:r>
              <a:rPr sz="8000"/>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0" tIns="0" rIns="0" bIns="0">
            <a:spAutoFit/>
          </a:bodyPr>
          <a:lstStyle>
            <a:lvl1pPr>
              <a:defRPr sz="1800"/>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Lst>
  <p:transition xmlns:p14="http://schemas.microsoft.com/office/powerpoint/2010/main" spd="med"/>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DF5AE"/>
            </a:gs>
            <a:gs pos="100000">
              <a:srgbClr val="0365C0"/>
            </a:gs>
          </a:gsLst>
          <a:lin ang="5400000" scaled="0"/>
        </a:gradFill>
        <a:effectLst/>
      </p:bgPr>
    </p:bg>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pPr lvl="0">
              <a:defRPr sz="1800"/>
            </a:pPr>
            <a:r>
              <a:rPr sz="8000"/>
              <a:t>CodeAbode</a:t>
            </a:r>
          </a:p>
        </p:txBody>
      </p:sp>
      <p:sp>
        <p:nvSpPr>
          <p:cNvPr id="46" name="Shape 46"/>
          <p:cNvSpPr>
            <a:spLocks noGrp="1"/>
          </p:cNvSpPr>
          <p:nvPr>
            <p:ph type="body" idx="1"/>
          </p:nvPr>
        </p:nvSpPr>
        <p:spPr>
          <a:prstGeom prst="rect">
            <a:avLst/>
          </a:prstGeom>
        </p:spPr>
        <p:txBody>
          <a:bodyPr/>
          <a:lstStyle/>
          <a:p>
            <a:pPr lvl="0">
              <a:defRPr sz="1800"/>
            </a:pPr>
            <a:r>
              <a:rPr lang="en-US" sz="3200" dirty="0" smtClean="0"/>
              <a:t>Server Side Integration </a:t>
            </a:r>
            <a:endParaRPr sz="3200" dirty="0"/>
          </a:p>
        </p:txBody>
      </p:sp>
      <p:sp>
        <p:nvSpPr>
          <p:cNvPr id="47" name="Shape 47"/>
          <p:cNvSpPr>
            <a:spLocks noGrp="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a:t>
            </a:fld>
            <a:endParaRP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xfrm>
            <a:off x="952500" y="428217"/>
            <a:ext cx="11099800" cy="2159000"/>
          </a:xfrm>
          <a:prstGeom prst="rect">
            <a:avLst/>
          </a:prstGeom>
        </p:spPr>
        <p:txBody>
          <a:bodyPr/>
          <a:lstStyle/>
          <a:p>
            <a:pPr lvl="0">
              <a:defRPr sz="1800"/>
            </a:pPr>
            <a:r>
              <a:rPr sz="8000"/>
              <a:t>Arrays as Objects</a:t>
            </a:r>
          </a:p>
        </p:txBody>
      </p:sp>
      <p:sp>
        <p:nvSpPr>
          <p:cNvPr id="145" name="Shape 145"/>
          <p:cNvSpPr>
            <a:spLocks noGrp="1"/>
          </p:cNvSpPr>
          <p:nvPr>
            <p:ph type="body" idx="1"/>
          </p:nvPr>
        </p:nvSpPr>
        <p:spPr>
          <a:prstGeom prst="rect">
            <a:avLst/>
          </a:prstGeom>
        </p:spPr>
        <p:txBody>
          <a:bodyPr/>
          <a:lstStyle/>
          <a:p>
            <a:pPr lvl="0">
              <a:defRPr sz="1800"/>
            </a:pPr>
            <a:endParaRPr sz="3600" dirty="0"/>
          </a:p>
          <a:p>
            <a:pPr lvl="0">
              <a:defRPr sz="1800"/>
            </a:pPr>
            <a:endParaRPr sz="3600" dirty="0"/>
          </a:p>
        </p:txBody>
      </p:sp>
      <p:sp>
        <p:nvSpPr>
          <p:cNvPr id="146" name="Shape 14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10</a:t>
            </a:fld>
            <a:endParaRPr/>
          </a:p>
        </p:txBody>
      </p:sp>
      <p:pic>
        <p:nvPicPr>
          <p:cNvPr id="147" name="Screen Shot 2015-06-02 at 1.57.35 PM.png"/>
          <p:cNvPicPr/>
          <p:nvPr/>
        </p:nvPicPr>
        <p:blipFill>
          <a:blip r:embed="rId3">
            <a:extLst/>
          </a:blip>
          <a:stretch>
            <a:fillRect/>
          </a:stretch>
        </p:blipFill>
        <p:spPr>
          <a:xfrm>
            <a:off x="525512" y="3530282"/>
            <a:ext cx="12309580" cy="4399605"/>
          </a:xfrm>
          <a:prstGeom prst="rect">
            <a:avLst/>
          </a:prstGeom>
          <a:ln w="12700">
            <a:miter lim="400000"/>
          </a:ln>
        </p:spPr>
      </p:pic>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Challenge1-Arrays.js</a:t>
            </a:r>
            <a:endParaRPr lang="en-US" dirty="0"/>
          </a:p>
        </p:txBody>
      </p:sp>
      <p:sp>
        <p:nvSpPr>
          <p:cNvPr id="3" name="Text Placeholder 2"/>
          <p:cNvSpPr>
            <a:spLocks noGrp="1"/>
          </p:cNvSpPr>
          <p:nvPr>
            <p:ph type="body" idx="1"/>
          </p:nvPr>
        </p:nvSpPr>
        <p:spPr>
          <a:xfrm>
            <a:off x="1270000" y="5029199"/>
            <a:ext cx="10464800" cy="1565471"/>
          </a:xfrm>
        </p:spPr>
        <p:txBody>
          <a:bodyPr>
            <a:normAutofit/>
          </a:bodyPr>
          <a:lstStyle/>
          <a:p>
            <a:r>
              <a:rPr lang="en-US" sz="3600" dirty="0" smtClean="0"/>
              <a:t>Time Limit : 45 minutes</a:t>
            </a:r>
          </a:p>
          <a:p>
            <a:r>
              <a:rPr lang="en-US" sz="3600" dirty="0" smtClean="0"/>
              <a:t>Code walkthrough: 20 minutes</a:t>
            </a:r>
            <a:endParaRPr lang="en-US" sz="3600" dirty="0"/>
          </a:p>
        </p:txBody>
      </p:sp>
    </p:spTree>
    <p:extLst>
      <p:ext uri="{BB962C8B-B14F-4D97-AF65-F5344CB8AC3E}">
        <p14:creationId xmlns:p14="http://schemas.microsoft.com/office/powerpoint/2010/main" val="1920743581"/>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201060"/>
            <a:ext cx="10464800" cy="3302000"/>
          </a:xfrm>
        </p:spPr>
        <p:txBody>
          <a:bodyPr/>
          <a:lstStyle/>
          <a:p>
            <a:r>
              <a:rPr lang="en-US" dirty="0" smtClean="0"/>
              <a:t>Functions </a:t>
            </a:r>
            <a:endParaRPr lang="en-US" dirty="0"/>
          </a:p>
        </p:txBody>
      </p:sp>
      <p:pic>
        <p:nvPicPr>
          <p:cNvPr id="4" name="Picture 3" descr="Screen Shot 2015-07-01 at 9.03.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03" y="3967710"/>
            <a:ext cx="12683127" cy="5384800"/>
          </a:xfrm>
          <a:prstGeom prst="rect">
            <a:avLst/>
          </a:prstGeom>
        </p:spPr>
      </p:pic>
    </p:spTree>
    <p:extLst>
      <p:ext uri="{BB962C8B-B14F-4D97-AF65-F5344CB8AC3E}">
        <p14:creationId xmlns:p14="http://schemas.microsoft.com/office/powerpoint/2010/main" val="3190766371"/>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Returning Multiple values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Screen Shot 2015-07-01 at 9.06.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4691"/>
            <a:ext cx="12954000" cy="6438900"/>
          </a:xfrm>
          <a:prstGeom prst="rect">
            <a:avLst/>
          </a:prstGeom>
        </p:spPr>
      </p:pic>
    </p:spTree>
    <p:extLst>
      <p:ext uri="{BB962C8B-B14F-4D97-AF65-F5344CB8AC3E}">
        <p14:creationId xmlns:p14="http://schemas.microsoft.com/office/powerpoint/2010/main" val="1554493100"/>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prstGeom prst="rect">
            <a:avLst/>
          </a:prstGeom>
        </p:spPr>
        <p:txBody>
          <a:bodyPr/>
          <a:lstStyle/>
          <a:p>
            <a:pPr lvl="0">
              <a:defRPr sz="1800"/>
            </a:pPr>
            <a:r>
              <a:rPr sz="8000" dirty="0"/>
              <a:t>Functions </a:t>
            </a:r>
          </a:p>
        </p:txBody>
      </p:sp>
      <p:sp>
        <p:nvSpPr>
          <p:cNvPr id="222" name="Shape 222"/>
          <p:cNvSpPr>
            <a:spLocks noGrp="1"/>
          </p:cNvSpPr>
          <p:nvPr>
            <p:ph type="body" idx="1"/>
          </p:nvPr>
        </p:nvSpPr>
        <p:spPr>
          <a:xfrm>
            <a:off x="952500" y="2603500"/>
            <a:ext cx="4306405" cy="6286500"/>
          </a:xfrm>
          <a:prstGeom prst="rect">
            <a:avLst/>
          </a:prstGeom>
        </p:spPr>
        <p:txBody>
          <a:bodyPr/>
          <a:lstStyle/>
          <a:p>
            <a:pPr marL="293370" lvl="0" indent="-293370" defTabSz="385572">
              <a:spcBef>
                <a:spcPts val="2700"/>
              </a:spcBef>
              <a:defRPr sz="1800"/>
            </a:pPr>
            <a:r>
              <a:rPr sz="2376" dirty="0"/>
              <a:t>Why Functions ?</a:t>
            </a:r>
          </a:p>
          <a:p>
            <a:pPr marL="293370" lvl="0" indent="-293370" defTabSz="385572">
              <a:spcBef>
                <a:spcPts val="2700"/>
              </a:spcBef>
              <a:defRPr sz="1800"/>
            </a:pPr>
            <a:r>
              <a:rPr sz="2376" dirty="0"/>
              <a:t>What is “return”</a:t>
            </a:r>
          </a:p>
          <a:p>
            <a:pPr marL="293370" lvl="0" indent="-293370" defTabSz="385572">
              <a:spcBef>
                <a:spcPts val="2700"/>
              </a:spcBef>
              <a:defRPr sz="1800"/>
            </a:pPr>
            <a:r>
              <a:rPr sz="2376" dirty="0"/>
              <a:t>What is argument ?</a:t>
            </a:r>
          </a:p>
          <a:p>
            <a:pPr marL="293370" lvl="0" indent="-293370" defTabSz="385572">
              <a:spcBef>
                <a:spcPts val="2700"/>
              </a:spcBef>
              <a:defRPr sz="1800"/>
            </a:pPr>
            <a:r>
              <a:rPr sz="2376" dirty="0"/>
              <a:t>What is function definition ? </a:t>
            </a:r>
          </a:p>
          <a:p>
            <a:pPr marL="293370" lvl="0" indent="-293370" defTabSz="385572">
              <a:spcBef>
                <a:spcPts val="2700"/>
              </a:spcBef>
              <a:defRPr sz="1800"/>
            </a:pPr>
            <a:r>
              <a:rPr sz="2376" dirty="0"/>
              <a:t>What is function call ?</a:t>
            </a:r>
          </a:p>
          <a:p>
            <a:pPr marL="293370" lvl="0" indent="-293370" defTabSz="385572">
              <a:spcBef>
                <a:spcPts val="2700"/>
              </a:spcBef>
              <a:defRPr sz="1800"/>
            </a:pPr>
            <a:r>
              <a:rPr sz="2376" dirty="0" smtClean="0"/>
              <a:t>What </a:t>
            </a:r>
            <a:r>
              <a:rPr sz="2376" dirty="0"/>
              <a:t>is Scope ?</a:t>
            </a:r>
          </a:p>
          <a:p>
            <a:pPr marL="586740" lvl="1" indent="-293370" defTabSz="385572">
              <a:spcBef>
                <a:spcPts val="2700"/>
              </a:spcBef>
              <a:defRPr sz="1800"/>
            </a:pPr>
            <a:r>
              <a:rPr sz="2376" dirty="0"/>
              <a:t>What is Global scope ?</a:t>
            </a:r>
          </a:p>
          <a:p>
            <a:pPr marL="586740" lvl="1" indent="-293370" defTabSz="385572">
              <a:spcBef>
                <a:spcPts val="2700"/>
              </a:spcBef>
              <a:defRPr sz="1800"/>
            </a:pPr>
            <a:r>
              <a:rPr sz="2376" dirty="0"/>
              <a:t>What is Local scope ?</a:t>
            </a:r>
          </a:p>
        </p:txBody>
      </p:sp>
      <p:sp>
        <p:nvSpPr>
          <p:cNvPr id="223" name="Shape 2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14</a:t>
            </a:fld>
            <a:endParaRPr/>
          </a:p>
        </p:txBody>
      </p:sp>
      <p:pic>
        <p:nvPicPr>
          <p:cNvPr id="225" name="name collision.png"/>
          <p:cNvPicPr/>
          <p:nvPr/>
        </p:nvPicPr>
        <p:blipFill>
          <a:blip r:embed="rId3">
            <a:extLst/>
          </a:blip>
          <a:stretch>
            <a:fillRect/>
          </a:stretch>
        </p:blipFill>
        <p:spPr>
          <a:xfrm>
            <a:off x="5594950" y="3533775"/>
            <a:ext cx="7378701" cy="4787900"/>
          </a:xfrm>
          <a:prstGeom prst="rect">
            <a:avLst/>
          </a:prstGeom>
          <a:ln w="12700">
            <a:miter lim="400000"/>
          </a:ln>
        </p:spPr>
      </p:pic>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Anonymous Functions </a:t>
            </a:r>
            <a:br>
              <a:rPr lang="en-US" dirty="0" smtClean="0"/>
            </a:br>
            <a:endParaRPr lang="en-US" dirty="0"/>
          </a:p>
        </p:txBody>
      </p:sp>
      <p:sp>
        <p:nvSpPr>
          <p:cNvPr id="3" name="Text Placeholder 2"/>
          <p:cNvSpPr>
            <a:spLocks noGrp="1"/>
          </p:cNvSpPr>
          <p:nvPr>
            <p:ph type="body" idx="1"/>
          </p:nvPr>
        </p:nvSpPr>
        <p:spPr/>
        <p:txBody>
          <a:bodyPr>
            <a:normAutofit/>
          </a:bodyPr>
          <a:lstStyle/>
          <a:p>
            <a:r>
              <a:rPr lang="en-US" dirty="0" err="1"/>
              <a:t>var</a:t>
            </a:r>
            <a:r>
              <a:rPr lang="en-US" dirty="0"/>
              <a:t> </a:t>
            </a:r>
            <a:r>
              <a:rPr lang="en-US" dirty="0" smtClean="0"/>
              <a:t>area </a:t>
            </a:r>
            <a:r>
              <a:rPr lang="en-US" dirty="0"/>
              <a:t>= f unction(width, height) {</a:t>
            </a:r>
          </a:p>
          <a:p>
            <a:r>
              <a:rPr lang="en-US" dirty="0" smtClean="0"/>
              <a:t>return </a:t>
            </a:r>
            <a:r>
              <a:rPr lang="en-US" dirty="0"/>
              <a:t>width * height;</a:t>
            </a:r>
          </a:p>
          <a:p>
            <a:r>
              <a:rPr lang="en-US" dirty="0"/>
              <a:t>} ;</a:t>
            </a:r>
          </a:p>
          <a:p>
            <a:r>
              <a:rPr lang="en-US" dirty="0" err="1"/>
              <a:t>var</a:t>
            </a:r>
            <a:r>
              <a:rPr lang="en-US" dirty="0"/>
              <a:t> size = area(3, 4) </a:t>
            </a:r>
            <a:r>
              <a:rPr lang="en-US" dirty="0" smtClean="0"/>
              <a:t>;</a:t>
            </a:r>
          </a:p>
          <a:p>
            <a:r>
              <a:rPr lang="en-US" dirty="0"/>
              <a:t>T</a:t>
            </a:r>
            <a:r>
              <a:rPr lang="en-US" dirty="0" smtClean="0"/>
              <a:t>he </a:t>
            </a:r>
            <a:r>
              <a:rPr lang="en-US" dirty="0"/>
              <a:t>function is </a:t>
            </a:r>
            <a:r>
              <a:rPr lang="en-US" dirty="0" smtClean="0"/>
              <a:t>not processed </a:t>
            </a:r>
            <a:r>
              <a:rPr lang="en-US" dirty="0"/>
              <a:t>until the interpreter gets to </a:t>
            </a:r>
            <a:r>
              <a:rPr lang="en-US" dirty="0" smtClean="0"/>
              <a:t>that statement</a:t>
            </a:r>
            <a:r>
              <a:rPr lang="en-US" dirty="0"/>
              <a:t>.</a:t>
            </a:r>
          </a:p>
        </p:txBody>
      </p:sp>
    </p:spTree>
    <p:extLst>
      <p:ext uri="{BB962C8B-B14F-4D97-AF65-F5344CB8AC3E}">
        <p14:creationId xmlns:p14="http://schemas.microsoft.com/office/powerpoint/2010/main" val="3368454098"/>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Challenge2-Functions.js</a:t>
            </a:r>
            <a:endParaRPr lang="en-US" dirty="0"/>
          </a:p>
        </p:txBody>
      </p:sp>
      <p:sp>
        <p:nvSpPr>
          <p:cNvPr id="3" name="Text Placeholder 2"/>
          <p:cNvSpPr>
            <a:spLocks noGrp="1"/>
          </p:cNvSpPr>
          <p:nvPr>
            <p:ph type="body" idx="1"/>
          </p:nvPr>
        </p:nvSpPr>
        <p:spPr>
          <a:xfrm>
            <a:off x="1270000" y="5029199"/>
            <a:ext cx="10464800" cy="1565471"/>
          </a:xfrm>
        </p:spPr>
        <p:txBody>
          <a:bodyPr>
            <a:normAutofit/>
          </a:bodyPr>
          <a:lstStyle/>
          <a:p>
            <a:r>
              <a:rPr lang="en-US" sz="3600" dirty="0" smtClean="0"/>
              <a:t>Time Limit : 45 minutes</a:t>
            </a:r>
          </a:p>
          <a:p>
            <a:r>
              <a:rPr lang="en-US" sz="3600" dirty="0" smtClean="0"/>
              <a:t>Code walkthrough: 20 minutes</a:t>
            </a:r>
            <a:endParaRPr lang="en-US" sz="3600" dirty="0"/>
          </a:p>
        </p:txBody>
      </p:sp>
    </p:spTree>
    <p:extLst>
      <p:ext uri="{BB962C8B-B14F-4D97-AF65-F5344CB8AC3E}">
        <p14:creationId xmlns:p14="http://schemas.microsoft.com/office/powerpoint/2010/main" val="853378221"/>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3597431"/>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prstGeom prst="rect">
            <a:avLst/>
          </a:prstGeom>
        </p:spPr>
        <p:txBody>
          <a:bodyPr/>
          <a:lstStyle/>
          <a:p>
            <a:pPr lvl="0">
              <a:defRPr sz="1800"/>
            </a:pPr>
            <a:r>
              <a:rPr sz="8000"/>
              <a:t>Creating Objects</a:t>
            </a:r>
          </a:p>
        </p:txBody>
      </p:sp>
      <p:sp>
        <p:nvSpPr>
          <p:cNvPr id="152" name="Shape 152"/>
          <p:cNvSpPr>
            <a:spLocks noGrp="1"/>
          </p:cNvSpPr>
          <p:nvPr>
            <p:ph type="body" idx="1"/>
          </p:nvPr>
        </p:nvSpPr>
        <p:spPr>
          <a:prstGeom prst="rect">
            <a:avLst/>
          </a:prstGeom>
        </p:spPr>
        <p:txBody>
          <a:bodyPr/>
          <a:lstStyle/>
          <a:p>
            <a:pPr marL="391159" lvl="0" indent="-391159" defTabSz="514095">
              <a:spcBef>
                <a:spcPts val="3600"/>
              </a:spcBef>
              <a:defRPr sz="1800"/>
            </a:pPr>
            <a:r>
              <a:rPr sz="3168" dirty="0"/>
              <a:t>Objects: Group together sets of Properties and Methods</a:t>
            </a:r>
          </a:p>
          <a:p>
            <a:pPr marL="782319" lvl="1" indent="-391159" defTabSz="514095">
              <a:spcBef>
                <a:spcPts val="3600"/>
              </a:spcBef>
              <a:defRPr sz="1800"/>
            </a:pPr>
            <a:r>
              <a:rPr sz="3168" u="sng" dirty="0"/>
              <a:t>Property</a:t>
            </a:r>
            <a:r>
              <a:rPr sz="3168" dirty="0"/>
              <a:t>: variable</a:t>
            </a:r>
          </a:p>
          <a:p>
            <a:pPr marL="782319" lvl="1" indent="-391159" defTabSz="514095">
              <a:spcBef>
                <a:spcPts val="3600"/>
              </a:spcBef>
              <a:defRPr sz="1800"/>
            </a:pPr>
            <a:r>
              <a:rPr sz="3168" u="sng" dirty="0"/>
              <a:t>Method</a:t>
            </a:r>
            <a:r>
              <a:rPr sz="3168" dirty="0"/>
              <a:t>: Function</a:t>
            </a:r>
          </a:p>
          <a:p>
            <a:pPr marL="782319" lvl="1" indent="-391159" defTabSz="514095">
              <a:spcBef>
                <a:spcPts val="3600"/>
              </a:spcBef>
              <a:defRPr sz="1800"/>
            </a:pPr>
            <a:r>
              <a:rPr sz="3168" dirty="0"/>
              <a:t>Array is a native object</a:t>
            </a:r>
          </a:p>
          <a:p>
            <a:pPr marL="782319" lvl="1" indent="-391159" defTabSz="514095">
              <a:spcBef>
                <a:spcPts val="3600"/>
              </a:spcBef>
              <a:defRPr sz="1800"/>
            </a:pPr>
            <a:r>
              <a:rPr sz="3168" dirty="0"/>
              <a:t>Create your own objects</a:t>
            </a:r>
          </a:p>
          <a:p>
            <a:pPr marL="1173480" lvl="2" indent="-391159" defTabSz="514095">
              <a:spcBef>
                <a:spcPts val="3600"/>
              </a:spcBef>
              <a:defRPr sz="1800"/>
            </a:pPr>
            <a:r>
              <a:rPr sz="3168" dirty="0"/>
              <a:t>var robot = new Object();</a:t>
            </a:r>
          </a:p>
          <a:p>
            <a:pPr marL="1173480" lvl="2" indent="-391159" defTabSz="514095">
              <a:spcBef>
                <a:spcPts val="3600"/>
              </a:spcBef>
              <a:defRPr sz="1800"/>
            </a:pPr>
            <a:r>
              <a:rPr sz="3168" dirty="0"/>
              <a:t>var date = new Date();</a:t>
            </a:r>
          </a:p>
        </p:txBody>
      </p:sp>
      <p:sp>
        <p:nvSpPr>
          <p:cNvPr id="153" name="Shape 15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18</a:t>
            </a:fld>
            <a:endParaRP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prstGeom prst="rect">
            <a:avLst/>
          </a:prstGeom>
        </p:spPr>
        <p:txBody>
          <a:bodyPr/>
          <a:lstStyle/>
          <a:p>
            <a:pPr lvl="0">
              <a:defRPr sz="1800"/>
            </a:pPr>
            <a:r>
              <a:rPr sz="8000"/>
              <a:t>Objects</a:t>
            </a:r>
          </a:p>
        </p:txBody>
      </p:sp>
      <p:sp>
        <p:nvSpPr>
          <p:cNvPr id="158" name="Shape 158"/>
          <p:cNvSpPr>
            <a:spLocks noGrp="1"/>
          </p:cNvSpPr>
          <p:nvPr>
            <p:ph type="body" idx="1"/>
          </p:nvPr>
        </p:nvSpPr>
        <p:spPr>
          <a:prstGeom prst="rect">
            <a:avLst/>
          </a:prstGeom>
        </p:spPr>
        <p:txBody>
          <a:bodyPr/>
          <a:lstStyle/>
          <a:p>
            <a:pPr lvl="0"/>
            <a:endParaRPr/>
          </a:p>
        </p:txBody>
      </p:sp>
      <p:sp>
        <p:nvSpPr>
          <p:cNvPr id="159" name="Shape 15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19</a:t>
            </a:fld>
            <a:endParaRPr/>
          </a:p>
        </p:txBody>
      </p:sp>
      <p:pic>
        <p:nvPicPr>
          <p:cNvPr id="160" name="Screen Shot 2015-06-02 at 4.23.10 AM.png"/>
          <p:cNvPicPr/>
          <p:nvPr/>
        </p:nvPicPr>
        <p:blipFill>
          <a:blip r:embed="rId2">
            <a:extLst/>
          </a:blip>
          <a:stretch>
            <a:fillRect/>
          </a:stretch>
        </p:blipFill>
        <p:spPr>
          <a:xfrm>
            <a:off x="0" y="2222314"/>
            <a:ext cx="13004801" cy="7354704"/>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prstGeom prst="rect">
            <a:avLst/>
          </a:prstGeom>
        </p:spPr>
        <p:txBody>
          <a:bodyPr/>
          <a:lstStyle/>
          <a:p>
            <a:pPr lvl="0">
              <a:defRPr sz="1800"/>
            </a:pPr>
            <a:r>
              <a:rPr sz="8000"/>
              <a:t>What is Javascript</a:t>
            </a:r>
          </a:p>
        </p:txBody>
      </p:sp>
      <p:sp>
        <p:nvSpPr>
          <p:cNvPr id="103" name="Shape 103"/>
          <p:cNvSpPr>
            <a:spLocks noGrp="1"/>
          </p:cNvSpPr>
          <p:nvPr>
            <p:ph type="body" idx="1"/>
          </p:nvPr>
        </p:nvSpPr>
        <p:spPr>
          <a:xfrm>
            <a:off x="276783" y="2603500"/>
            <a:ext cx="12601835" cy="6648450"/>
          </a:xfrm>
          <a:prstGeom prst="rect">
            <a:avLst/>
          </a:prstGeom>
        </p:spPr>
        <p:txBody>
          <a:bodyPr>
            <a:noAutofit/>
          </a:bodyPr>
          <a:lstStyle/>
          <a:p>
            <a:pPr marL="342264" lvl="0" indent="-342264" defTabSz="449833">
              <a:spcBef>
                <a:spcPts val="3200"/>
              </a:spcBef>
              <a:defRPr sz="1800"/>
            </a:pPr>
            <a:r>
              <a:rPr sz="3200" dirty="0"/>
              <a:t>Is </a:t>
            </a:r>
            <a:r>
              <a:rPr lang="en-US" sz="3200" dirty="0" smtClean="0"/>
              <a:t>J</a:t>
            </a:r>
            <a:r>
              <a:rPr sz="3200" dirty="0" smtClean="0"/>
              <a:t>avascript </a:t>
            </a:r>
            <a:r>
              <a:rPr sz="3200" dirty="0"/>
              <a:t>a scripting language </a:t>
            </a:r>
            <a:r>
              <a:rPr lang="en-US" sz="3200" dirty="0" smtClean="0"/>
              <a:t>or is it a programming language </a:t>
            </a:r>
            <a:r>
              <a:rPr sz="3200" dirty="0" smtClean="0"/>
              <a:t>?</a:t>
            </a:r>
            <a:endParaRPr sz="3200" dirty="0"/>
          </a:p>
          <a:p>
            <a:pPr marL="342264" lvl="0" indent="-342264" defTabSz="449833">
              <a:spcBef>
                <a:spcPts val="3200"/>
              </a:spcBef>
              <a:defRPr sz="1800"/>
            </a:pPr>
            <a:r>
              <a:rPr sz="3200" dirty="0"/>
              <a:t>What is a Scripting Language ?</a:t>
            </a:r>
          </a:p>
          <a:p>
            <a:pPr marL="342264" lvl="0" indent="-342264" defTabSz="449833">
              <a:spcBef>
                <a:spcPts val="3200"/>
              </a:spcBef>
              <a:defRPr sz="1800"/>
            </a:pPr>
            <a:r>
              <a:rPr sz="3200" dirty="0"/>
              <a:t>What environment does javascript need ?</a:t>
            </a:r>
          </a:p>
          <a:p>
            <a:pPr marL="684529" lvl="1" indent="-342264" defTabSz="449833">
              <a:spcBef>
                <a:spcPts val="3200"/>
              </a:spcBef>
              <a:defRPr sz="1800"/>
            </a:pPr>
            <a:r>
              <a:rPr sz="3200" dirty="0" smtClean="0"/>
              <a:t>O</a:t>
            </a:r>
            <a:r>
              <a:rPr lang="en-US" sz="3200" dirty="0" smtClean="0"/>
              <a:t>perating </a:t>
            </a:r>
            <a:r>
              <a:rPr sz="3200" dirty="0" smtClean="0"/>
              <a:t>S</a:t>
            </a:r>
            <a:r>
              <a:rPr lang="en-US" sz="3200" dirty="0" smtClean="0"/>
              <a:t>ystem</a:t>
            </a:r>
            <a:r>
              <a:rPr sz="3200" dirty="0" smtClean="0"/>
              <a:t>?</a:t>
            </a:r>
            <a:endParaRPr sz="3200" dirty="0"/>
          </a:p>
          <a:p>
            <a:pPr marL="684529" lvl="1" indent="-342264" defTabSz="449833">
              <a:spcBef>
                <a:spcPts val="3200"/>
              </a:spcBef>
              <a:defRPr sz="1800"/>
            </a:pPr>
            <a:r>
              <a:rPr sz="3200" dirty="0"/>
              <a:t>Browser</a:t>
            </a:r>
            <a:r>
              <a:rPr sz="3200" dirty="0" smtClean="0"/>
              <a:t>?</a:t>
            </a:r>
            <a:r>
              <a:rPr lang="en-US" sz="3200" dirty="0" smtClean="0"/>
              <a:t> Which Browser?? </a:t>
            </a:r>
            <a:endParaRPr sz="3200" dirty="0"/>
          </a:p>
          <a:p>
            <a:pPr marL="342264" lvl="0" indent="-342264" defTabSz="449833">
              <a:spcBef>
                <a:spcPts val="3200"/>
              </a:spcBef>
              <a:defRPr sz="1800"/>
            </a:pPr>
            <a:r>
              <a:rPr sz="3200" dirty="0"/>
              <a:t>Can javascript only used to change behavior of HTML ?</a:t>
            </a:r>
          </a:p>
          <a:p>
            <a:pPr marL="342264" lvl="0" indent="-342264" defTabSz="449833">
              <a:spcBef>
                <a:spcPts val="3200"/>
              </a:spcBef>
              <a:defRPr sz="1800"/>
            </a:pPr>
            <a:r>
              <a:rPr sz="3200" dirty="0"/>
              <a:t>Can javascript talk to Database? like PHP or Java does ?</a:t>
            </a:r>
          </a:p>
          <a:p>
            <a:pPr marL="342264" lvl="0" indent="-342264" defTabSz="449833">
              <a:spcBef>
                <a:spcPts val="3200"/>
              </a:spcBef>
              <a:defRPr sz="1800"/>
            </a:pPr>
            <a:r>
              <a:rPr sz="3200" dirty="0"/>
              <a:t>Can you interface with Hardware with Javascript ?</a:t>
            </a:r>
          </a:p>
        </p:txBody>
      </p:sp>
      <p:sp>
        <p:nvSpPr>
          <p:cNvPr id="104" name="Shape 1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2</a:t>
            </a:fld>
            <a:endParaRP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lvl1pPr defTabSz="525779">
              <a:defRPr sz="7200"/>
            </a:lvl1pPr>
          </a:lstStyle>
          <a:p>
            <a:pPr lvl="0">
              <a:defRPr sz="1800"/>
            </a:pPr>
            <a:r>
              <a:rPr sz="7200"/>
              <a:t>Object Creation Shorthand </a:t>
            </a:r>
          </a:p>
        </p:txBody>
      </p:sp>
      <p:sp>
        <p:nvSpPr>
          <p:cNvPr id="163" name="Shape 163"/>
          <p:cNvSpPr>
            <a:spLocks noGrp="1"/>
          </p:cNvSpPr>
          <p:nvPr>
            <p:ph type="body" idx="1"/>
          </p:nvPr>
        </p:nvSpPr>
        <p:spPr>
          <a:prstGeom prst="rect">
            <a:avLst/>
          </a:prstGeom>
        </p:spPr>
        <p:txBody>
          <a:bodyPr/>
          <a:lstStyle/>
          <a:p>
            <a:pPr lvl="0"/>
            <a:endParaRPr/>
          </a:p>
        </p:txBody>
      </p:sp>
      <p:sp>
        <p:nvSpPr>
          <p:cNvPr id="164" name="Shape 1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20</a:t>
            </a:fld>
            <a:endParaRPr/>
          </a:p>
        </p:txBody>
      </p:sp>
      <p:pic>
        <p:nvPicPr>
          <p:cNvPr id="165" name="Screen Shot 2015-06-02 at 4.25.35 AM.png"/>
          <p:cNvPicPr/>
          <p:nvPr/>
        </p:nvPicPr>
        <p:blipFill>
          <a:blip r:embed="rId3">
            <a:extLst/>
          </a:blip>
          <a:stretch>
            <a:fillRect/>
          </a:stretch>
        </p:blipFill>
        <p:spPr>
          <a:xfrm>
            <a:off x="-24418" y="2770178"/>
            <a:ext cx="13053636" cy="4928574"/>
          </a:xfrm>
          <a:prstGeom prst="rect">
            <a:avLst/>
          </a:prstGeom>
          <a:ln w="12700">
            <a:miter lim="400000"/>
          </a:ln>
        </p:spPr>
      </p:pic>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Creating </a:t>
            </a:r>
            <a:r>
              <a:rPr lang="en-US" dirty="0" smtClean="0"/>
              <a:t>Objects</a:t>
            </a:r>
            <a:r>
              <a:rPr lang="en-US" dirty="0"/>
              <a:t/>
            </a:r>
            <a:br>
              <a:rPr lang="en-US" dirty="0"/>
            </a:br>
            <a:r>
              <a:rPr lang="en-US" dirty="0" smtClean="0"/>
              <a:t>Literal Notation</a:t>
            </a:r>
            <a:endParaRPr lang="en-US" dirty="0"/>
          </a:p>
        </p:txBody>
      </p:sp>
      <p:sp>
        <p:nvSpPr>
          <p:cNvPr id="3" name="Text Placeholder 2"/>
          <p:cNvSpPr>
            <a:spLocks noGrp="1"/>
          </p:cNvSpPr>
          <p:nvPr>
            <p:ph type="body" idx="1"/>
          </p:nvPr>
        </p:nvSpPr>
        <p:spPr/>
        <p:txBody>
          <a:bodyPr>
            <a:normAutofit fontScale="92500" lnSpcReduction="20000"/>
          </a:bodyPr>
          <a:lstStyle/>
          <a:p>
            <a:pPr marL="0" indent="0" algn="l">
              <a:buNone/>
            </a:pPr>
            <a:endParaRPr lang="en-US" dirty="0" smtClean="0"/>
          </a:p>
          <a:p>
            <a:pPr marL="0" indent="0" algn="l">
              <a:buNone/>
            </a:pPr>
            <a:r>
              <a:rPr lang="en-US" dirty="0" err="1" smtClean="0"/>
              <a:t>var</a:t>
            </a:r>
            <a:r>
              <a:rPr lang="en-US" dirty="0" smtClean="0"/>
              <a:t> </a:t>
            </a:r>
            <a:r>
              <a:rPr lang="en-US" dirty="0" err="1"/>
              <a:t>objectName</a:t>
            </a:r>
            <a:r>
              <a:rPr lang="en-US" dirty="0"/>
              <a:t> = </a:t>
            </a:r>
            <a:r>
              <a:rPr lang="en-US" dirty="0" smtClean="0"/>
              <a:t>{</a:t>
            </a:r>
          </a:p>
          <a:p>
            <a:pPr marL="0" indent="0" algn="l">
              <a:buNone/>
            </a:pPr>
            <a:r>
              <a:rPr lang="en-US" dirty="0" smtClean="0"/>
              <a:t>propertyName1: “value1”,</a:t>
            </a:r>
          </a:p>
          <a:p>
            <a:pPr marL="0" indent="0" algn="l">
              <a:buNone/>
            </a:pPr>
            <a:r>
              <a:rPr lang="en-US" dirty="0" smtClean="0"/>
              <a:t>propertyName2: </a:t>
            </a:r>
            <a:r>
              <a:rPr lang="en-US" dirty="0"/>
              <a:t>“</a:t>
            </a:r>
            <a:r>
              <a:rPr lang="en-US" dirty="0" smtClean="0"/>
              <a:t>value2”</a:t>
            </a:r>
            <a:endParaRPr lang="en-US" dirty="0"/>
          </a:p>
          <a:p>
            <a:pPr marL="0" indent="0" algn="l">
              <a:buNone/>
            </a:pPr>
            <a:r>
              <a:rPr lang="en-US" dirty="0" err="1" smtClean="0"/>
              <a:t>functionName</a:t>
            </a:r>
            <a:r>
              <a:rPr lang="en-US" dirty="0" smtClean="0"/>
              <a:t>: function() {</a:t>
            </a:r>
          </a:p>
          <a:p>
            <a:pPr marL="0" indent="0" algn="l">
              <a:buNone/>
            </a:pPr>
            <a:r>
              <a:rPr lang="en-US" dirty="0" smtClean="0"/>
              <a:t>}</a:t>
            </a:r>
          </a:p>
          <a:p>
            <a:pPr marL="0" indent="0" algn="l">
              <a:buNone/>
            </a:pPr>
            <a:r>
              <a:rPr lang="en-US" dirty="0" smtClean="0"/>
              <a:t>}</a:t>
            </a:r>
            <a:endParaRPr lang="en-US" dirty="0"/>
          </a:p>
          <a:p>
            <a:pPr marL="0" indent="0" algn="l">
              <a:buNone/>
            </a:pPr>
            <a:endParaRPr lang="en-US" dirty="0"/>
          </a:p>
        </p:txBody>
      </p:sp>
    </p:spTree>
    <p:extLst>
      <p:ext uri="{BB962C8B-B14F-4D97-AF65-F5344CB8AC3E}">
        <p14:creationId xmlns:p14="http://schemas.microsoft.com/office/powerpoint/2010/main" val="2088395743"/>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Creating Objects using new Object();</a:t>
            </a:r>
            <a:endParaRPr lang="en-US" dirty="0"/>
          </a:p>
        </p:txBody>
      </p:sp>
      <p:sp>
        <p:nvSpPr>
          <p:cNvPr id="3" name="Text Placeholder 2"/>
          <p:cNvSpPr>
            <a:spLocks noGrp="1"/>
          </p:cNvSpPr>
          <p:nvPr>
            <p:ph type="body" idx="1"/>
          </p:nvPr>
        </p:nvSpPr>
        <p:spPr/>
        <p:txBody>
          <a:bodyPr>
            <a:normAutofit fontScale="92500" lnSpcReduction="20000"/>
          </a:bodyPr>
          <a:lstStyle/>
          <a:p>
            <a:pPr marL="0" indent="0">
              <a:buNone/>
            </a:pPr>
            <a:r>
              <a:rPr lang="en-US" dirty="0" err="1" smtClean="0"/>
              <a:t>var</a:t>
            </a:r>
            <a:r>
              <a:rPr lang="en-US" dirty="0" smtClean="0"/>
              <a:t> </a:t>
            </a:r>
            <a:r>
              <a:rPr lang="en-US" dirty="0" err="1" smtClean="0"/>
              <a:t>objectName</a:t>
            </a:r>
            <a:r>
              <a:rPr lang="en-US" dirty="0" smtClean="0"/>
              <a:t> = new Object();</a:t>
            </a:r>
          </a:p>
          <a:p>
            <a:pPr marL="0" indent="0">
              <a:buNone/>
            </a:pPr>
            <a:r>
              <a:rPr lang="en-US" dirty="0" smtClean="0"/>
              <a:t>objectName.propertyName1 = “value1”;</a:t>
            </a:r>
          </a:p>
          <a:p>
            <a:pPr marL="0" indent="0">
              <a:buNone/>
            </a:pPr>
            <a:r>
              <a:rPr lang="en-US" dirty="0" smtClean="0"/>
              <a:t>objectName.propertyName2 </a:t>
            </a:r>
            <a:r>
              <a:rPr lang="en-US" dirty="0"/>
              <a:t>= “</a:t>
            </a:r>
            <a:r>
              <a:rPr lang="en-US" dirty="0" smtClean="0"/>
              <a:t>value2”;</a:t>
            </a:r>
          </a:p>
          <a:p>
            <a:pPr marL="0" indent="0">
              <a:buNone/>
            </a:pPr>
            <a:r>
              <a:rPr lang="en-US" dirty="0"/>
              <a:t>objectName.propertyName1 = “value1”</a:t>
            </a:r>
            <a:r>
              <a:rPr lang="en-US" dirty="0" smtClean="0"/>
              <a:t>;</a:t>
            </a:r>
            <a:endParaRPr lang="en-US" dirty="0"/>
          </a:p>
          <a:p>
            <a:pPr marL="0" indent="0">
              <a:buNone/>
            </a:pPr>
            <a:r>
              <a:rPr lang="en-US" dirty="0" err="1" smtClean="0"/>
              <a:t>objectName.functionName</a:t>
            </a:r>
            <a:r>
              <a:rPr lang="en-US" dirty="0" smtClean="0"/>
              <a:t> = function() { return “hello”;}</a:t>
            </a:r>
            <a:endParaRPr lang="en-US" dirty="0"/>
          </a:p>
          <a:p>
            <a:pPr marL="0" indent="0">
              <a:buNone/>
            </a:pPr>
            <a:endParaRPr lang="en-US" dirty="0" smtClean="0"/>
          </a:p>
          <a:p>
            <a:pPr marL="0" indent="0">
              <a:buNone/>
            </a:pPr>
            <a:r>
              <a:rPr lang="en-US" dirty="0" smtClean="0"/>
              <a:t> </a:t>
            </a:r>
            <a:endParaRPr lang="en-US" dirty="0"/>
          </a:p>
        </p:txBody>
      </p:sp>
    </p:spTree>
    <p:extLst>
      <p:ext uri="{BB962C8B-B14F-4D97-AF65-F5344CB8AC3E}">
        <p14:creationId xmlns:p14="http://schemas.microsoft.com/office/powerpoint/2010/main" val="3783797650"/>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functions to Objects</a:t>
            </a:r>
            <a:endParaRPr lang="en-US" dirty="0"/>
          </a:p>
        </p:txBody>
      </p:sp>
      <p:sp>
        <p:nvSpPr>
          <p:cNvPr id="3" name="Text Placeholder 2"/>
          <p:cNvSpPr>
            <a:spLocks noGrp="1"/>
          </p:cNvSpPr>
          <p:nvPr>
            <p:ph type="body" idx="1"/>
          </p:nvPr>
        </p:nvSpPr>
        <p:spPr/>
        <p:txBody>
          <a:bodyPr>
            <a:normAutofit fontScale="92500" lnSpcReduction="20000"/>
          </a:bodyPr>
          <a:lstStyle/>
          <a:p>
            <a:pPr marL="0" indent="0">
              <a:buNone/>
            </a:pPr>
            <a:r>
              <a:rPr lang="en-US" dirty="0" err="1" smtClean="0"/>
              <a:t>Var</a:t>
            </a:r>
            <a:r>
              <a:rPr lang="en-US" dirty="0" smtClean="0"/>
              <a:t> </a:t>
            </a:r>
            <a:r>
              <a:rPr lang="en-US" dirty="0" err="1" smtClean="0"/>
              <a:t>codeabode</a:t>
            </a:r>
            <a:r>
              <a:rPr lang="en-US" dirty="0" smtClean="0"/>
              <a:t> = {</a:t>
            </a:r>
          </a:p>
          <a:p>
            <a:pPr marL="0" indent="0">
              <a:buNone/>
            </a:pPr>
            <a:r>
              <a:rPr lang="en-US" dirty="0" err="1" smtClean="0"/>
              <a:t>className</a:t>
            </a:r>
            <a:r>
              <a:rPr lang="en-US" dirty="0" smtClean="0"/>
              <a:t> : “Server Side Integration”,</a:t>
            </a:r>
          </a:p>
          <a:p>
            <a:pPr marL="0" indent="0">
              <a:buNone/>
            </a:pPr>
            <a:r>
              <a:rPr lang="en-US" dirty="0" smtClean="0"/>
              <a:t>Instructor : “Kshitij”</a:t>
            </a:r>
          </a:p>
          <a:p>
            <a:pPr marL="0" indent="0">
              <a:buNone/>
            </a:pPr>
            <a:r>
              <a:rPr lang="en-US" dirty="0" smtClean="0"/>
              <a:t> </a:t>
            </a:r>
            <a:r>
              <a:rPr lang="en-US" dirty="0" err="1" smtClean="0"/>
              <a:t>getNumberStudent</a:t>
            </a:r>
            <a:r>
              <a:rPr lang="en-US" dirty="0" smtClean="0"/>
              <a:t> : function () {</a:t>
            </a:r>
          </a:p>
          <a:p>
            <a:pPr marL="0" indent="0">
              <a:buNone/>
            </a:pPr>
            <a:r>
              <a:rPr lang="en-US" dirty="0" smtClean="0"/>
              <a:t>return 10;</a:t>
            </a:r>
            <a:endParaRPr lang="en-US" dirty="0"/>
          </a:p>
          <a:p>
            <a:pPr marL="0" indent="0">
              <a:buNone/>
            </a:pPr>
            <a:r>
              <a:rPr lang="en-US" dirty="0" smtClean="0"/>
              <a:t>}</a:t>
            </a:r>
            <a:endParaRPr lang="en-US" dirty="0"/>
          </a:p>
          <a:p>
            <a:pPr marL="0" indent="0">
              <a:buNone/>
            </a:pPr>
            <a:r>
              <a:rPr lang="en-US" dirty="0" smtClean="0"/>
              <a:t>}</a:t>
            </a:r>
            <a:r>
              <a:rPr lang="en-US" b="1" dirty="0" smtClean="0"/>
              <a:t>;</a:t>
            </a:r>
            <a:endParaRPr lang="en-US" b="1" dirty="0"/>
          </a:p>
        </p:txBody>
      </p:sp>
    </p:spTree>
    <p:extLst>
      <p:ext uri="{BB962C8B-B14F-4D97-AF65-F5344CB8AC3E}">
        <p14:creationId xmlns:p14="http://schemas.microsoft.com/office/powerpoint/2010/main" val="634312537"/>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an Object</a:t>
            </a:r>
            <a:endParaRPr lang="en-US" dirty="0"/>
          </a:p>
        </p:txBody>
      </p:sp>
      <p:sp>
        <p:nvSpPr>
          <p:cNvPr id="3" name="Text Placeholder 2"/>
          <p:cNvSpPr>
            <a:spLocks noGrp="1"/>
          </p:cNvSpPr>
          <p:nvPr>
            <p:ph type="body" idx="1"/>
          </p:nvPr>
        </p:nvSpPr>
        <p:spPr/>
        <p:txBody>
          <a:bodyPr/>
          <a:lstStyle/>
          <a:p>
            <a:r>
              <a:rPr lang="en-US" dirty="0" err="1" smtClean="0"/>
              <a:t>ObjectName.PropertyName</a:t>
            </a:r>
            <a:r>
              <a:rPr lang="en-US" dirty="0" smtClean="0"/>
              <a:t> = ‘</a:t>
            </a:r>
            <a:r>
              <a:rPr lang="en-US" dirty="0" err="1" smtClean="0"/>
              <a:t>PropertyValue</a:t>
            </a:r>
            <a:r>
              <a:rPr lang="en-US" dirty="0" smtClean="0"/>
              <a:t>’;</a:t>
            </a:r>
          </a:p>
          <a:p>
            <a:r>
              <a:rPr lang="en-US" dirty="0" err="1" smtClean="0"/>
              <a:t>ObjectName</a:t>
            </a:r>
            <a:r>
              <a:rPr lang="en-US" dirty="0" smtClean="0"/>
              <a:t>[‘</a:t>
            </a:r>
            <a:r>
              <a:rPr lang="en-US" dirty="0" err="1" smtClean="0"/>
              <a:t>propertyName</a:t>
            </a:r>
            <a:r>
              <a:rPr lang="en-US" dirty="0" smtClean="0"/>
              <a:t>’] = ‘</a:t>
            </a:r>
            <a:r>
              <a:rPr lang="en-US" dirty="0" err="1" smtClean="0"/>
              <a:t>PropertyValue</a:t>
            </a:r>
            <a:r>
              <a:rPr lang="en-US" dirty="0" smtClean="0"/>
              <a:t>’;</a:t>
            </a:r>
          </a:p>
          <a:p>
            <a:r>
              <a:rPr lang="en-US" dirty="0" smtClean="0"/>
              <a:t>Example: </a:t>
            </a:r>
            <a:r>
              <a:rPr lang="en-US" dirty="0" err="1" smtClean="0"/>
              <a:t>user.name</a:t>
            </a:r>
            <a:r>
              <a:rPr lang="en-US" dirty="0" smtClean="0"/>
              <a:t> = ‘Edison’; </a:t>
            </a:r>
            <a:r>
              <a:rPr lang="en-US" b="1" dirty="0" smtClean="0"/>
              <a:t>OR</a:t>
            </a:r>
          </a:p>
          <a:p>
            <a:pPr lvl="1"/>
            <a:r>
              <a:rPr lang="en-US" dirty="0" smtClean="0"/>
              <a:t>user[‘name’] = ‘Edison’</a:t>
            </a:r>
            <a:endParaRPr lang="en-US" dirty="0"/>
          </a:p>
        </p:txBody>
      </p:sp>
    </p:spTree>
    <p:extLst>
      <p:ext uri="{BB962C8B-B14F-4D97-AF65-F5344CB8AC3E}">
        <p14:creationId xmlns:p14="http://schemas.microsoft.com/office/powerpoint/2010/main" val="2861362952"/>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a Property	</a:t>
            </a:r>
            <a:endParaRPr lang="en-US" dirty="0"/>
          </a:p>
        </p:txBody>
      </p:sp>
      <p:sp>
        <p:nvSpPr>
          <p:cNvPr id="3" name="Text Placeholder 2"/>
          <p:cNvSpPr>
            <a:spLocks noGrp="1"/>
          </p:cNvSpPr>
          <p:nvPr>
            <p:ph type="body" idx="1"/>
          </p:nvPr>
        </p:nvSpPr>
        <p:spPr/>
        <p:txBody>
          <a:bodyPr/>
          <a:lstStyle/>
          <a:p>
            <a:r>
              <a:rPr lang="en-US" dirty="0" smtClean="0"/>
              <a:t>delete </a:t>
            </a:r>
            <a:r>
              <a:rPr lang="en-US" dirty="0" err="1" smtClean="0"/>
              <a:t>objectName.PropertyName</a:t>
            </a:r>
            <a:r>
              <a:rPr lang="en-US" dirty="0" smtClean="0"/>
              <a:t>;</a:t>
            </a:r>
          </a:p>
          <a:p>
            <a:r>
              <a:rPr lang="en-US" dirty="0" smtClean="0"/>
              <a:t>Example: </a:t>
            </a:r>
          </a:p>
          <a:p>
            <a:pPr lvl="1"/>
            <a:r>
              <a:rPr lang="en-US" dirty="0" smtClean="0"/>
              <a:t>delete </a:t>
            </a:r>
            <a:r>
              <a:rPr lang="en-US" dirty="0" err="1" smtClean="0"/>
              <a:t>user.name</a:t>
            </a:r>
            <a:r>
              <a:rPr lang="en-US" dirty="0" smtClean="0"/>
              <a:t>;</a:t>
            </a:r>
          </a:p>
          <a:p>
            <a:pPr lvl="1"/>
            <a:r>
              <a:rPr lang="en-US" dirty="0" err="1"/>
              <a:t>u</a:t>
            </a:r>
            <a:r>
              <a:rPr lang="en-US" dirty="0" err="1" smtClean="0"/>
              <a:t>ser.name</a:t>
            </a:r>
            <a:r>
              <a:rPr lang="en-US" dirty="0" smtClean="0"/>
              <a:t> = ‘ ’ ; (can we do this ?)</a:t>
            </a:r>
            <a:endParaRPr lang="en-US" dirty="0"/>
          </a:p>
        </p:txBody>
      </p:sp>
    </p:spTree>
    <p:extLst>
      <p:ext uri="{BB962C8B-B14F-4D97-AF65-F5344CB8AC3E}">
        <p14:creationId xmlns:p14="http://schemas.microsoft.com/office/powerpoint/2010/main" val="3690353187"/>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 Notation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descr="Screen Shot 2015-07-02 at 1.4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96" y="2603500"/>
            <a:ext cx="12650679" cy="6938419"/>
          </a:xfrm>
          <a:prstGeom prst="rect">
            <a:avLst/>
          </a:prstGeom>
        </p:spPr>
      </p:pic>
    </p:spTree>
    <p:extLst>
      <p:ext uri="{BB962C8B-B14F-4D97-AF65-F5344CB8AC3E}">
        <p14:creationId xmlns:p14="http://schemas.microsoft.com/office/powerpoint/2010/main" val="693735797"/>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Constructor Notation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Screen Shot 2015-07-02 at 1.43.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65" y="2603500"/>
            <a:ext cx="12293600" cy="6840720"/>
          </a:xfrm>
          <a:prstGeom prst="rect">
            <a:avLst/>
          </a:prstGeom>
        </p:spPr>
      </p:pic>
    </p:spTree>
    <p:extLst>
      <p:ext uri="{BB962C8B-B14F-4D97-AF65-F5344CB8AC3E}">
        <p14:creationId xmlns:p14="http://schemas.microsoft.com/office/powerpoint/2010/main" val="2663731464"/>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Challenge2-Objects.js</a:t>
            </a:r>
            <a:endParaRPr lang="en-US" dirty="0"/>
          </a:p>
        </p:txBody>
      </p:sp>
      <p:sp>
        <p:nvSpPr>
          <p:cNvPr id="3" name="Text Placeholder 2"/>
          <p:cNvSpPr>
            <a:spLocks noGrp="1"/>
          </p:cNvSpPr>
          <p:nvPr>
            <p:ph type="body" idx="1"/>
          </p:nvPr>
        </p:nvSpPr>
        <p:spPr/>
        <p:txBody>
          <a:bodyPr/>
          <a:lstStyle/>
          <a:p>
            <a:r>
              <a:rPr lang="en-US" dirty="0"/>
              <a:t>Time Limit : 45 minutes</a:t>
            </a:r>
          </a:p>
          <a:p>
            <a:r>
              <a:rPr lang="en-US" dirty="0"/>
              <a:t>Code walkthrough: 20 minutes</a:t>
            </a:r>
          </a:p>
          <a:p>
            <a:endParaRPr lang="en-US" u="sng" dirty="0"/>
          </a:p>
        </p:txBody>
      </p:sp>
    </p:spTree>
    <p:extLst>
      <p:ext uri="{BB962C8B-B14F-4D97-AF65-F5344CB8AC3E}">
        <p14:creationId xmlns:p14="http://schemas.microsoft.com/office/powerpoint/2010/main" val="2341159260"/>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prstGeom prst="rect">
            <a:avLst/>
          </a:prstGeom>
        </p:spPr>
        <p:txBody>
          <a:bodyPr/>
          <a:lstStyle/>
          <a:p>
            <a:pPr lvl="0">
              <a:defRPr sz="1800"/>
            </a:pPr>
            <a:r>
              <a:rPr sz="8000"/>
              <a:t>Creating Conditions</a:t>
            </a:r>
          </a:p>
        </p:txBody>
      </p:sp>
      <p:sp>
        <p:nvSpPr>
          <p:cNvPr id="176" name="Shape 176"/>
          <p:cNvSpPr>
            <a:spLocks noGrp="1"/>
          </p:cNvSpPr>
          <p:nvPr>
            <p:ph type="body" idx="1"/>
          </p:nvPr>
        </p:nvSpPr>
        <p:spPr>
          <a:prstGeom prst="rect">
            <a:avLst/>
          </a:prstGeom>
        </p:spPr>
        <p:txBody>
          <a:bodyPr/>
          <a:lstStyle/>
          <a:p>
            <a:pPr lvl="0">
              <a:defRPr sz="1800"/>
            </a:pPr>
            <a:r>
              <a:rPr sz="3600" b="1">
                <a:latin typeface="Helvetica"/>
                <a:ea typeface="Helvetica"/>
                <a:cs typeface="Helvetica"/>
                <a:sym typeface="Helvetica"/>
              </a:rPr>
              <a:t>If</a:t>
            </a:r>
            <a:r>
              <a:rPr sz="3600"/>
              <a:t> Conditions </a:t>
            </a:r>
          </a:p>
          <a:p>
            <a:pPr lvl="0">
              <a:defRPr sz="1800"/>
            </a:pPr>
            <a:endParaRPr sz="3600"/>
          </a:p>
        </p:txBody>
      </p:sp>
      <p:sp>
        <p:nvSpPr>
          <p:cNvPr id="177" name="Shape 17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29</a:t>
            </a:fld>
            <a:endParaRPr/>
          </a:p>
        </p:txBody>
      </p:sp>
      <p:pic>
        <p:nvPicPr>
          <p:cNvPr id="178" name="if 0.png"/>
          <p:cNvPicPr/>
          <p:nvPr/>
        </p:nvPicPr>
        <p:blipFill>
          <a:blip r:embed="rId3">
            <a:extLst/>
          </a:blip>
          <a:stretch>
            <a:fillRect/>
          </a:stretch>
        </p:blipFill>
        <p:spPr>
          <a:xfrm>
            <a:off x="8324909" y="2096496"/>
            <a:ext cx="4314213" cy="3829576"/>
          </a:xfrm>
          <a:prstGeom prst="rect">
            <a:avLst/>
          </a:prstGeom>
          <a:ln w="12700">
            <a:miter lim="400000"/>
          </a:ln>
        </p:spPr>
      </p:pic>
      <p:pic>
        <p:nvPicPr>
          <p:cNvPr id="179" name="if 3.png"/>
          <p:cNvPicPr/>
          <p:nvPr/>
        </p:nvPicPr>
        <p:blipFill>
          <a:blip r:embed="rId4">
            <a:extLst/>
          </a:blip>
          <a:stretch>
            <a:fillRect/>
          </a:stretch>
        </p:blipFill>
        <p:spPr>
          <a:xfrm>
            <a:off x="6916782" y="6398387"/>
            <a:ext cx="6007101" cy="2552701"/>
          </a:xfrm>
          <a:prstGeom prst="rect">
            <a:avLst/>
          </a:prstGeom>
          <a:ln w="12700">
            <a:miter lim="400000"/>
          </a:ln>
        </p:spPr>
      </p:pic>
      <p:pic>
        <p:nvPicPr>
          <p:cNvPr id="180" name="if.png"/>
          <p:cNvPicPr/>
          <p:nvPr/>
        </p:nvPicPr>
        <p:blipFill>
          <a:blip r:embed="rId5">
            <a:extLst/>
          </a:blip>
          <a:stretch>
            <a:fillRect/>
          </a:stretch>
        </p:blipFill>
        <p:spPr>
          <a:xfrm>
            <a:off x="454391" y="6365797"/>
            <a:ext cx="6007101" cy="2617881"/>
          </a:xfrm>
          <a:prstGeom prst="rect">
            <a:avLst/>
          </a:prstGeom>
          <a:ln w="12700">
            <a:miter lim="400000"/>
          </a:ln>
        </p:spPr>
      </p:pic>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lvl1pPr defTabSz="490727">
              <a:defRPr sz="6719"/>
            </a:lvl1pPr>
          </a:lstStyle>
          <a:p>
            <a:pPr lvl="0">
              <a:defRPr sz="1800"/>
            </a:pPr>
            <a:r>
              <a:rPr sz="6719"/>
              <a:t>Why do you need Javascript?</a:t>
            </a:r>
          </a:p>
        </p:txBody>
      </p:sp>
      <p:sp>
        <p:nvSpPr>
          <p:cNvPr id="109" name="Shape 109"/>
          <p:cNvSpPr>
            <a:spLocks noGrp="1"/>
          </p:cNvSpPr>
          <p:nvPr>
            <p:ph type="body" idx="1"/>
          </p:nvPr>
        </p:nvSpPr>
        <p:spPr>
          <a:xfrm>
            <a:off x="0" y="2603500"/>
            <a:ext cx="6286500" cy="6889570"/>
          </a:xfrm>
          <a:prstGeom prst="rect">
            <a:avLst/>
          </a:prstGeom>
        </p:spPr>
        <p:txBody>
          <a:bodyPr>
            <a:normAutofit/>
          </a:bodyPr>
          <a:lstStyle/>
          <a:p>
            <a:pPr marL="339470" lvl="0" indent="-339470" defTabSz="578358">
              <a:spcBef>
                <a:spcPts val="3100"/>
              </a:spcBef>
              <a:defRPr sz="1800"/>
            </a:pPr>
            <a:r>
              <a:rPr sz="2772" dirty="0"/>
              <a:t>Javascript was designed to manipulate web pages.</a:t>
            </a:r>
          </a:p>
          <a:p>
            <a:pPr marL="339470" lvl="0" indent="-339470" defTabSz="578358">
              <a:spcBef>
                <a:spcPts val="3100"/>
              </a:spcBef>
              <a:defRPr sz="1800"/>
            </a:pPr>
            <a:r>
              <a:rPr sz="2772" dirty="0"/>
              <a:t>Where does javascript </a:t>
            </a:r>
            <a:r>
              <a:rPr sz="2772" dirty="0" smtClean="0"/>
              <a:t>work</a:t>
            </a:r>
            <a:r>
              <a:rPr lang="en-US" sz="2772" dirty="0" smtClean="0"/>
              <a:t> (Enviornment)</a:t>
            </a:r>
            <a:r>
              <a:rPr sz="2772" dirty="0" smtClean="0"/>
              <a:t> </a:t>
            </a:r>
            <a:r>
              <a:rPr sz="2772" dirty="0"/>
              <a:t>?</a:t>
            </a:r>
          </a:p>
          <a:p>
            <a:pPr marL="339470" lvl="0" indent="-339470" defTabSz="578358">
              <a:spcBef>
                <a:spcPts val="3100"/>
              </a:spcBef>
              <a:defRPr sz="1800"/>
            </a:pPr>
            <a:r>
              <a:rPr sz="2772" dirty="0"/>
              <a:t>Javascript is a client side language</a:t>
            </a:r>
          </a:p>
          <a:p>
            <a:pPr marL="339470" lvl="0" indent="-339470" defTabSz="578358">
              <a:spcBef>
                <a:spcPts val="3100"/>
              </a:spcBef>
              <a:defRPr sz="1800"/>
            </a:pPr>
            <a:r>
              <a:rPr sz="2772" dirty="0"/>
              <a:t>Other Applications</a:t>
            </a:r>
          </a:p>
          <a:p>
            <a:pPr marL="678941" lvl="1" indent="-339470" defTabSz="578358">
              <a:spcBef>
                <a:spcPts val="3100"/>
              </a:spcBef>
              <a:defRPr sz="1800"/>
            </a:pPr>
            <a:r>
              <a:rPr sz="2772" dirty="0"/>
              <a:t>Applications: Adobe Acrobat Photoshop</a:t>
            </a:r>
          </a:p>
          <a:p>
            <a:pPr marL="678941" lvl="1" indent="-339470" defTabSz="578358">
              <a:spcBef>
                <a:spcPts val="3100"/>
              </a:spcBef>
              <a:defRPr sz="1800"/>
            </a:pPr>
            <a:r>
              <a:rPr sz="2772" dirty="0"/>
              <a:t>Server Side: Node.js, Google Apps Script</a:t>
            </a:r>
          </a:p>
        </p:txBody>
      </p:sp>
      <p:sp>
        <p:nvSpPr>
          <p:cNvPr id="110" name="Shape 11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a:t>
            </a:fld>
            <a:endParaRPr/>
          </a:p>
        </p:txBody>
      </p:sp>
      <p:pic>
        <p:nvPicPr>
          <p:cNvPr id="111" name="Screen Shot 2015-06-02 at 2.49.26 AM.png"/>
          <p:cNvPicPr/>
          <p:nvPr/>
        </p:nvPicPr>
        <p:blipFill>
          <a:blip r:embed="rId3">
            <a:extLst/>
          </a:blip>
          <a:stretch>
            <a:fillRect/>
          </a:stretch>
        </p:blipFill>
        <p:spPr>
          <a:xfrm>
            <a:off x="6302304" y="2704614"/>
            <a:ext cx="6692749" cy="2284426"/>
          </a:xfrm>
          <a:prstGeom prst="rect">
            <a:avLst/>
          </a:prstGeom>
          <a:ln w="12700">
            <a:miter lim="400000"/>
          </a:ln>
        </p:spPr>
      </p:pic>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prstGeom prst="rect">
            <a:avLst/>
          </a:prstGeom>
        </p:spPr>
        <p:txBody>
          <a:bodyPr/>
          <a:lstStyle/>
          <a:p>
            <a:pPr lvl="0">
              <a:defRPr sz="1800"/>
            </a:pPr>
            <a:r>
              <a:rPr sz="8000"/>
              <a:t>Else If</a:t>
            </a:r>
          </a:p>
        </p:txBody>
      </p:sp>
      <p:sp>
        <p:nvSpPr>
          <p:cNvPr id="185" name="Shape 185"/>
          <p:cNvSpPr>
            <a:spLocks noGrp="1"/>
          </p:cNvSpPr>
          <p:nvPr>
            <p:ph type="body" idx="1"/>
          </p:nvPr>
        </p:nvSpPr>
        <p:spPr>
          <a:prstGeom prst="rect">
            <a:avLst/>
          </a:prstGeom>
        </p:spPr>
        <p:txBody>
          <a:bodyPr/>
          <a:lstStyle/>
          <a:p>
            <a:pPr lvl="0"/>
            <a:endParaRPr/>
          </a:p>
        </p:txBody>
      </p:sp>
      <p:sp>
        <p:nvSpPr>
          <p:cNvPr id="186" name="Shape 18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30</a:t>
            </a:fld>
            <a:endParaRPr/>
          </a:p>
        </p:txBody>
      </p:sp>
      <p:pic>
        <p:nvPicPr>
          <p:cNvPr id="187" name="else if.png"/>
          <p:cNvPicPr/>
          <p:nvPr/>
        </p:nvPicPr>
        <p:blipFill>
          <a:blip r:embed="rId2">
            <a:extLst/>
          </a:blip>
          <a:stretch>
            <a:fillRect/>
          </a:stretch>
        </p:blipFill>
        <p:spPr>
          <a:xfrm>
            <a:off x="1574736" y="2826098"/>
            <a:ext cx="9855328" cy="5841304"/>
          </a:xfrm>
          <a:prstGeom prst="rect">
            <a:avLst/>
          </a:prstGeom>
          <a:ln w="12700">
            <a:miter lim="400000"/>
          </a:ln>
        </p:spPr>
      </p:pic>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prstGeom prst="rect">
            <a:avLst/>
          </a:prstGeom>
        </p:spPr>
        <p:txBody>
          <a:bodyPr/>
          <a:lstStyle/>
          <a:p>
            <a:pPr lvl="1" indent="192023" defTabSz="490727">
              <a:defRPr sz="1800"/>
            </a:pPr>
            <a:r>
              <a:rPr sz="6719"/>
              <a:t>Other Important Concepts must Know</a:t>
            </a:r>
          </a:p>
        </p:txBody>
      </p:sp>
      <p:sp>
        <p:nvSpPr>
          <p:cNvPr id="190" name="Shape 190"/>
          <p:cNvSpPr>
            <a:spLocks noGrp="1"/>
          </p:cNvSpPr>
          <p:nvPr>
            <p:ph type="body" idx="1"/>
          </p:nvPr>
        </p:nvSpPr>
        <p:spPr>
          <a:prstGeom prst="rect">
            <a:avLst/>
          </a:prstGeom>
        </p:spPr>
        <p:txBody>
          <a:bodyPr/>
          <a:lstStyle/>
          <a:p>
            <a:pPr lvl="0">
              <a:defRPr sz="1800"/>
            </a:pPr>
            <a:r>
              <a:rPr sz="3600"/>
              <a:t>Logical operators</a:t>
            </a:r>
          </a:p>
          <a:p>
            <a:pPr lvl="0">
              <a:defRPr sz="1800"/>
            </a:pPr>
            <a:r>
              <a:rPr sz="3600"/>
              <a:t>Multiple conditions ( &amp;&amp; || !)</a:t>
            </a:r>
          </a:p>
        </p:txBody>
      </p:sp>
      <p:sp>
        <p:nvSpPr>
          <p:cNvPr id="191" name="Shape 1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31</a:t>
            </a:fld>
            <a:endParaRPr/>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p:nvPr>
        </p:nvSpPr>
        <p:spPr>
          <a:prstGeom prst="rect">
            <a:avLst/>
          </a:prstGeom>
        </p:spPr>
        <p:txBody>
          <a:bodyPr/>
          <a:lstStyle/>
          <a:p>
            <a:pPr lvl="0">
              <a:defRPr sz="1800"/>
            </a:pPr>
            <a:r>
              <a:rPr sz="8000"/>
              <a:t>Loops</a:t>
            </a:r>
          </a:p>
        </p:txBody>
      </p:sp>
      <p:sp>
        <p:nvSpPr>
          <p:cNvPr id="194" name="Shape 194"/>
          <p:cNvSpPr>
            <a:spLocks noGrp="1"/>
          </p:cNvSpPr>
          <p:nvPr>
            <p:ph type="body" idx="1"/>
          </p:nvPr>
        </p:nvSpPr>
        <p:spPr>
          <a:prstGeom prst="rect">
            <a:avLst/>
          </a:prstGeom>
        </p:spPr>
        <p:txBody>
          <a:bodyPr/>
          <a:lstStyle/>
          <a:p>
            <a:pPr lvl="0">
              <a:defRPr sz="1800"/>
            </a:pPr>
            <a:r>
              <a:rPr sz="3600" dirty="0"/>
              <a:t>While</a:t>
            </a:r>
          </a:p>
          <a:p>
            <a:pPr lvl="0">
              <a:defRPr sz="1800"/>
            </a:pPr>
            <a:r>
              <a:rPr sz="3600" dirty="0"/>
              <a:t>For</a:t>
            </a:r>
          </a:p>
          <a:p>
            <a:pPr lvl="0">
              <a:defRPr sz="1800"/>
            </a:pPr>
            <a:r>
              <a:rPr sz="3600" dirty="0"/>
              <a:t>Do-While</a:t>
            </a:r>
          </a:p>
        </p:txBody>
      </p:sp>
      <p:sp>
        <p:nvSpPr>
          <p:cNvPr id="195" name="Shape 19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32</a:t>
            </a:fld>
            <a:endParaRPr/>
          </a:p>
        </p:txBody>
      </p:sp>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title"/>
          </p:nvPr>
        </p:nvSpPr>
        <p:spPr>
          <a:prstGeom prst="rect">
            <a:avLst/>
          </a:prstGeom>
        </p:spPr>
        <p:txBody>
          <a:bodyPr/>
          <a:lstStyle/>
          <a:p>
            <a:pPr lvl="0">
              <a:defRPr sz="1800"/>
            </a:pPr>
            <a:r>
              <a:rPr sz="8000"/>
              <a:t>While loop</a:t>
            </a:r>
          </a:p>
        </p:txBody>
      </p:sp>
      <p:sp>
        <p:nvSpPr>
          <p:cNvPr id="198" name="Shape 198"/>
          <p:cNvSpPr>
            <a:spLocks noGrp="1"/>
          </p:cNvSpPr>
          <p:nvPr>
            <p:ph type="body" idx="1"/>
          </p:nvPr>
        </p:nvSpPr>
        <p:spPr>
          <a:prstGeom prst="rect">
            <a:avLst/>
          </a:prstGeom>
        </p:spPr>
        <p:txBody>
          <a:bodyPr/>
          <a:lstStyle/>
          <a:p>
            <a:pPr lvl="0"/>
            <a:endParaRPr/>
          </a:p>
        </p:txBody>
      </p:sp>
      <p:sp>
        <p:nvSpPr>
          <p:cNvPr id="199" name="Shape 1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33</a:t>
            </a:fld>
            <a:endParaRPr/>
          </a:p>
        </p:txBody>
      </p:sp>
      <p:pic>
        <p:nvPicPr>
          <p:cNvPr id="200" name="while.png"/>
          <p:cNvPicPr/>
          <p:nvPr/>
        </p:nvPicPr>
        <p:blipFill>
          <a:blip r:embed="rId2">
            <a:extLst/>
          </a:blip>
          <a:stretch>
            <a:fillRect/>
          </a:stretch>
        </p:blipFill>
        <p:spPr>
          <a:xfrm>
            <a:off x="705294" y="2263091"/>
            <a:ext cx="5603362" cy="5227418"/>
          </a:xfrm>
          <a:prstGeom prst="rect">
            <a:avLst/>
          </a:prstGeom>
          <a:ln w="12700">
            <a:miter lim="400000"/>
          </a:ln>
        </p:spPr>
      </p:pic>
      <p:pic>
        <p:nvPicPr>
          <p:cNvPr id="201" name="while1.png"/>
          <p:cNvPicPr/>
          <p:nvPr/>
        </p:nvPicPr>
        <p:blipFill>
          <a:blip r:embed="rId3">
            <a:extLst/>
          </a:blip>
          <a:stretch>
            <a:fillRect/>
          </a:stretch>
        </p:blipFill>
        <p:spPr>
          <a:xfrm>
            <a:off x="7257977" y="2485826"/>
            <a:ext cx="5092701" cy="1625601"/>
          </a:xfrm>
          <a:prstGeom prst="rect">
            <a:avLst/>
          </a:prstGeom>
          <a:ln w="12700">
            <a:miter lim="400000"/>
          </a:ln>
        </p:spPr>
      </p:pic>
      <p:pic>
        <p:nvPicPr>
          <p:cNvPr id="202" name="while2.png"/>
          <p:cNvPicPr/>
          <p:nvPr/>
        </p:nvPicPr>
        <p:blipFill>
          <a:blip r:embed="rId4">
            <a:extLst/>
          </a:blip>
          <a:stretch>
            <a:fillRect/>
          </a:stretch>
        </p:blipFill>
        <p:spPr>
          <a:xfrm>
            <a:off x="6405541" y="5159309"/>
            <a:ext cx="6438901" cy="2705101"/>
          </a:xfrm>
          <a:prstGeom prst="rect">
            <a:avLst/>
          </a:prstGeom>
          <a:ln w="12700">
            <a:miter lim="400000"/>
          </a:ln>
        </p:spPr>
      </p:pic>
    </p:spTree>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p:nvPr>
        </p:nvSpPr>
        <p:spPr>
          <a:prstGeom prst="rect">
            <a:avLst/>
          </a:prstGeom>
        </p:spPr>
        <p:txBody>
          <a:bodyPr/>
          <a:lstStyle/>
          <a:p>
            <a:pPr lvl="0">
              <a:defRPr sz="1800"/>
            </a:pPr>
            <a:r>
              <a:rPr sz="8000"/>
              <a:t>Do While</a:t>
            </a:r>
          </a:p>
        </p:txBody>
      </p:sp>
      <p:sp>
        <p:nvSpPr>
          <p:cNvPr id="205" name="Shape 205"/>
          <p:cNvSpPr>
            <a:spLocks noGrp="1"/>
          </p:cNvSpPr>
          <p:nvPr>
            <p:ph type="body" idx="1"/>
          </p:nvPr>
        </p:nvSpPr>
        <p:spPr>
          <a:prstGeom prst="rect">
            <a:avLst/>
          </a:prstGeom>
        </p:spPr>
        <p:txBody>
          <a:bodyPr/>
          <a:lstStyle/>
          <a:p>
            <a:pPr lvl="0"/>
            <a:endParaRPr/>
          </a:p>
        </p:txBody>
      </p:sp>
      <p:sp>
        <p:nvSpPr>
          <p:cNvPr id="206" name="Shape 2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34</a:t>
            </a:fld>
            <a:endParaRPr/>
          </a:p>
        </p:txBody>
      </p:sp>
      <p:pic>
        <p:nvPicPr>
          <p:cNvPr id="208" name="do while.png"/>
          <p:cNvPicPr/>
          <p:nvPr/>
        </p:nvPicPr>
        <p:blipFill>
          <a:blip r:embed="rId2">
            <a:extLst/>
          </a:blip>
          <a:stretch>
            <a:fillRect/>
          </a:stretch>
        </p:blipFill>
        <p:spPr>
          <a:xfrm>
            <a:off x="844550" y="3118317"/>
            <a:ext cx="5549900" cy="5905898"/>
          </a:xfrm>
          <a:prstGeom prst="rect">
            <a:avLst/>
          </a:prstGeom>
          <a:ln w="12700">
            <a:miter lim="400000"/>
          </a:ln>
        </p:spPr>
      </p:pic>
      <p:pic>
        <p:nvPicPr>
          <p:cNvPr id="209" name="do w1hile.png"/>
          <p:cNvPicPr/>
          <p:nvPr/>
        </p:nvPicPr>
        <p:blipFill>
          <a:blip r:embed="rId3">
            <a:extLst/>
          </a:blip>
          <a:stretch>
            <a:fillRect/>
          </a:stretch>
        </p:blipFill>
        <p:spPr>
          <a:xfrm>
            <a:off x="6880411" y="3656843"/>
            <a:ext cx="5549901" cy="1917701"/>
          </a:xfrm>
          <a:prstGeom prst="rect">
            <a:avLst/>
          </a:prstGeom>
          <a:ln w="12700">
            <a:miter lim="400000"/>
          </a:ln>
        </p:spPr>
      </p:pic>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p:nvPr>
        </p:nvSpPr>
        <p:spPr>
          <a:prstGeom prst="rect">
            <a:avLst/>
          </a:prstGeom>
        </p:spPr>
        <p:txBody>
          <a:bodyPr/>
          <a:lstStyle/>
          <a:p>
            <a:pPr lvl="0">
              <a:defRPr sz="1800"/>
            </a:pPr>
            <a:r>
              <a:rPr sz="8000"/>
              <a:t>For Loop</a:t>
            </a:r>
          </a:p>
        </p:txBody>
      </p:sp>
      <p:sp>
        <p:nvSpPr>
          <p:cNvPr id="212" name="Shape 212"/>
          <p:cNvSpPr>
            <a:spLocks noGrp="1"/>
          </p:cNvSpPr>
          <p:nvPr>
            <p:ph type="body" idx="1"/>
          </p:nvPr>
        </p:nvSpPr>
        <p:spPr>
          <a:prstGeom prst="rect">
            <a:avLst/>
          </a:prstGeom>
        </p:spPr>
        <p:txBody>
          <a:bodyPr/>
          <a:lstStyle/>
          <a:p>
            <a:pPr lvl="0"/>
            <a:endParaRPr/>
          </a:p>
        </p:txBody>
      </p:sp>
      <p:sp>
        <p:nvSpPr>
          <p:cNvPr id="213" name="Shape 21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35</a:t>
            </a:fld>
            <a:endParaRPr/>
          </a:p>
        </p:txBody>
      </p:sp>
      <p:pic>
        <p:nvPicPr>
          <p:cNvPr id="214" name="1for.png"/>
          <p:cNvPicPr/>
          <p:nvPr/>
        </p:nvPicPr>
        <p:blipFill>
          <a:blip r:embed="rId2">
            <a:extLst/>
          </a:blip>
          <a:stretch>
            <a:fillRect/>
          </a:stretch>
        </p:blipFill>
        <p:spPr>
          <a:xfrm>
            <a:off x="403885" y="2417378"/>
            <a:ext cx="5204858" cy="6646044"/>
          </a:xfrm>
          <a:prstGeom prst="rect">
            <a:avLst/>
          </a:prstGeom>
          <a:ln w="12700">
            <a:miter lim="400000"/>
          </a:ln>
        </p:spPr>
      </p:pic>
      <p:pic>
        <p:nvPicPr>
          <p:cNvPr id="215" name="for.png"/>
          <p:cNvPicPr/>
          <p:nvPr/>
        </p:nvPicPr>
        <p:blipFill>
          <a:blip r:embed="rId3">
            <a:extLst/>
          </a:blip>
          <a:stretch>
            <a:fillRect/>
          </a:stretch>
        </p:blipFill>
        <p:spPr>
          <a:xfrm>
            <a:off x="5890159" y="4419684"/>
            <a:ext cx="6990282" cy="2085435"/>
          </a:xfrm>
          <a:prstGeom prst="rect">
            <a:avLst/>
          </a:prstGeom>
          <a:ln w="12700">
            <a:miter lim="400000"/>
          </a:ln>
        </p:spPr>
      </p:pic>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title"/>
          </p:nvPr>
        </p:nvSpPr>
        <p:spPr>
          <a:prstGeom prst="rect">
            <a:avLst/>
          </a:prstGeom>
        </p:spPr>
        <p:txBody>
          <a:bodyPr/>
          <a:lstStyle/>
          <a:p>
            <a:pPr lvl="1" indent="192023" defTabSz="490727">
              <a:defRPr sz="1800"/>
            </a:pPr>
            <a:r>
              <a:rPr sz="6719"/>
              <a:t>Other Important Concepts must Know</a:t>
            </a:r>
          </a:p>
        </p:txBody>
      </p:sp>
      <p:sp>
        <p:nvSpPr>
          <p:cNvPr id="218" name="Shape 218"/>
          <p:cNvSpPr>
            <a:spLocks noGrp="1"/>
          </p:cNvSpPr>
          <p:nvPr>
            <p:ph type="body" idx="1"/>
          </p:nvPr>
        </p:nvSpPr>
        <p:spPr>
          <a:prstGeom prst="rect">
            <a:avLst/>
          </a:prstGeom>
        </p:spPr>
        <p:txBody>
          <a:bodyPr/>
          <a:lstStyle/>
          <a:p>
            <a:pPr lvl="0">
              <a:defRPr sz="1800"/>
            </a:pPr>
            <a:r>
              <a:rPr sz="3600"/>
              <a:t>Break</a:t>
            </a:r>
          </a:p>
          <a:p>
            <a:pPr lvl="0">
              <a:defRPr sz="1800"/>
            </a:pPr>
            <a:r>
              <a:rPr sz="3600"/>
              <a:t>Continue</a:t>
            </a: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36</a:t>
            </a:fld>
            <a:endParaRPr/>
          </a:p>
        </p:txBody>
      </p:sp>
    </p:spTree>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p:cNvSpPr>
          <p:nvPr>
            <p:ph type="title"/>
          </p:nvPr>
        </p:nvSpPr>
        <p:spPr>
          <a:prstGeom prst="rect">
            <a:avLst/>
          </a:prstGeom>
        </p:spPr>
        <p:txBody>
          <a:bodyPr/>
          <a:lstStyle/>
          <a:p>
            <a:pPr lvl="0">
              <a:defRPr sz="1800"/>
            </a:pPr>
            <a:r>
              <a:rPr sz="8000"/>
              <a:t>If Else</a:t>
            </a:r>
          </a:p>
        </p:txBody>
      </p:sp>
      <p:sp>
        <p:nvSpPr>
          <p:cNvPr id="228" name="Shape 228"/>
          <p:cNvSpPr>
            <a:spLocks noGrp="1"/>
          </p:cNvSpPr>
          <p:nvPr>
            <p:ph type="body" idx="1"/>
          </p:nvPr>
        </p:nvSpPr>
        <p:spPr>
          <a:prstGeom prst="rect">
            <a:avLst/>
          </a:prstGeom>
        </p:spPr>
        <p:txBody>
          <a:bodyPr/>
          <a:lstStyle/>
          <a:p>
            <a:pPr lvl="0"/>
            <a:endParaRPr/>
          </a:p>
        </p:txBody>
      </p:sp>
      <p:sp>
        <p:nvSpPr>
          <p:cNvPr id="229" name="Shape 2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37</a:t>
            </a:fld>
            <a:endParaRPr/>
          </a:p>
        </p:txBody>
      </p:sp>
      <p:pic>
        <p:nvPicPr>
          <p:cNvPr id="230" name="if else.png"/>
          <p:cNvPicPr/>
          <p:nvPr/>
        </p:nvPicPr>
        <p:blipFill>
          <a:blip r:embed="rId2">
            <a:extLst/>
          </a:blip>
          <a:stretch>
            <a:fillRect/>
          </a:stretch>
        </p:blipFill>
        <p:spPr>
          <a:xfrm>
            <a:off x="6141122" y="1936750"/>
            <a:ext cx="6896101" cy="7607300"/>
          </a:xfrm>
          <a:prstGeom prst="rect">
            <a:avLst/>
          </a:prstGeom>
          <a:ln w="12700">
            <a:miter lim="400000"/>
          </a:ln>
        </p:spPr>
      </p:pic>
      <p:pic>
        <p:nvPicPr>
          <p:cNvPr id="231" name="if else 2.png"/>
          <p:cNvPicPr/>
          <p:nvPr/>
        </p:nvPicPr>
        <p:blipFill>
          <a:blip r:embed="rId3">
            <a:extLst/>
          </a:blip>
          <a:stretch>
            <a:fillRect/>
          </a:stretch>
        </p:blipFill>
        <p:spPr>
          <a:xfrm>
            <a:off x="154581" y="3738246"/>
            <a:ext cx="6093039" cy="3611376"/>
          </a:xfrm>
          <a:prstGeom prst="rect">
            <a:avLst/>
          </a:prstGeom>
          <a:ln w="12700">
            <a:miter lim="400000"/>
          </a:ln>
        </p:spPr>
      </p:pic>
    </p:spTree>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title"/>
          </p:nvPr>
        </p:nvSpPr>
        <p:spPr>
          <a:prstGeom prst="rect">
            <a:avLst/>
          </a:prstGeom>
        </p:spPr>
        <p:txBody>
          <a:bodyPr>
            <a:normAutofit fontScale="90000"/>
          </a:bodyPr>
          <a:lstStyle>
            <a:lvl1pPr defTabSz="566674">
              <a:defRPr sz="7760"/>
            </a:lvl1pPr>
          </a:lstStyle>
          <a:p>
            <a:pPr lvl="0">
              <a:defRPr sz="1800"/>
            </a:pPr>
            <a:r>
              <a:rPr sz="7760" dirty="0"/>
              <a:t>What Javascript can do</a:t>
            </a:r>
            <a:r>
              <a:rPr sz="7760" dirty="0" smtClean="0"/>
              <a:t>?</a:t>
            </a:r>
            <a:r>
              <a:rPr lang="en-US" sz="7760" dirty="0" smtClean="0"/>
              <a:t>(True or False)</a:t>
            </a:r>
            <a:endParaRPr sz="7760" dirty="0"/>
          </a:p>
        </p:txBody>
      </p:sp>
      <p:sp>
        <p:nvSpPr>
          <p:cNvPr id="249" name="Shape 249"/>
          <p:cNvSpPr>
            <a:spLocks noGrp="1"/>
          </p:cNvSpPr>
          <p:nvPr>
            <p:ph type="body" idx="1"/>
          </p:nvPr>
        </p:nvSpPr>
        <p:spPr>
          <a:xfrm>
            <a:off x="244222" y="2603500"/>
            <a:ext cx="12536708" cy="6648450"/>
          </a:xfrm>
          <a:prstGeom prst="rect">
            <a:avLst/>
          </a:prstGeom>
        </p:spPr>
        <p:txBody>
          <a:bodyPr>
            <a:normAutofit/>
          </a:bodyPr>
          <a:lstStyle/>
          <a:p>
            <a:pPr marL="0" lvl="0" indent="0" defTabSz="457200">
              <a:lnSpc>
                <a:spcPct val="117999"/>
              </a:lnSpc>
              <a:spcBef>
                <a:spcPts val="0"/>
              </a:spcBef>
              <a:buSzTx/>
              <a:buNone/>
              <a:defRPr sz="1800"/>
            </a:pPr>
            <a:r>
              <a:rPr sz="3200" dirty="0">
                <a:latin typeface="Helvetica Neue"/>
                <a:ea typeface="Helvetica Neue"/>
                <a:cs typeface="Helvetica Neue"/>
                <a:sym typeface="Helvetica Neue"/>
              </a:rPr>
              <a:t>	•	JavaScript can change all the HTML </a:t>
            </a:r>
            <a:r>
              <a:rPr sz="3200" u="sng" dirty="0">
                <a:latin typeface="Helvetica Neue"/>
                <a:ea typeface="Helvetica Neue"/>
                <a:cs typeface="Helvetica Neue"/>
                <a:sym typeface="Helvetica Neue"/>
              </a:rPr>
              <a:t>elements</a:t>
            </a:r>
            <a:r>
              <a:rPr sz="3200" dirty="0">
                <a:latin typeface="Helvetica Neue"/>
                <a:ea typeface="Helvetica Neue"/>
                <a:cs typeface="Helvetica Neue"/>
                <a:sym typeface="Helvetica Neue"/>
              </a:rPr>
              <a:t> in the </a:t>
            </a:r>
            <a:r>
              <a:rPr sz="3200" dirty="0" smtClean="0">
                <a:latin typeface="Helvetica Neue"/>
                <a:ea typeface="Helvetica Neue"/>
                <a:cs typeface="Helvetica Neue"/>
                <a:sym typeface="Helvetica Neue"/>
              </a:rPr>
              <a:t>page</a:t>
            </a:r>
            <a:r>
              <a:rPr lang="en-US" sz="3200" dirty="0" smtClean="0">
                <a:latin typeface="Helvetica Neue"/>
                <a:ea typeface="Helvetica Neue"/>
                <a:cs typeface="Helvetica Neue"/>
                <a:sym typeface="Helvetica Neue"/>
              </a:rPr>
              <a:t>.</a:t>
            </a:r>
            <a:endParaRPr sz="3200" dirty="0">
              <a:latin typeface="Helvetica Neue"/>
              <a:ea typeface="Helvetica Neue"/>
              <a:cs typeface="Helvetica Neue"/>
              <a:sym typeface="Helvetica Neue"/>
            </a:endParaRPr>
          </a:p>
          <a:p>
            <a:pPr marL="0" lvl="0" indent="0" defTabSz="457200">
              <a:lnSpc>
                <a:spcPct val="117999"/>
              </a:lnSpc>
              <a:spcBef>
                <a:spcPts val="0"/>
              </a:spcBef>
              <a:buSzTx/>
              <a:buNone/>
              <a:defRPr sz="1800"/>
            </a:pPr>
            <a:r>
              <a:rPr sz="3200" dirty="0">
                <a:latin typeface="Helvetica Neue"/>
                <a:ea typeface="Helvetica Neue"/>
                <a:cs typeface="Helvetica Neue"/>
                <a:sym typeface="Helvetica Neue"/>
              </a:rPr>
              <a:t>	•	JavaScript can change all the HTML </a:t>
            </a:r>
            <a:r>
              <a:rPr sz="3200" u="sng" dirty="0">
                <a:latin typeface="Helvetica Neue"/>
                <a:ea typeface="Helvetica Neue"/>
                <a:cs typeface="Helvetica Neue"/>
                <a:sym typeface="Helvetica Neue"/>
              </a:rPr>
              <a:t>attributes</a:t>
            </a:r>
            <a:r>
              <a:rPr sz="3200" dirty="0">
                <a:latin typeface="Helvetica Neue"/>
                <a:ea typeface="Helvetica Neue"/>
                <a:cs typeface="Helvetica Neue"/>
                <a:sym typeface="Helvetica Neue"/>
              </a:rPr>
              <a:t> in the </a:t>
            </a:r>
            <a:r>
              <a:rPr sz="3200" dirty="0" smtClean="0">
                <a:latin typeface="Helvetica Neue"/>
                <a:ea typeface="Helvetica Neue"/>
                <a:cs typeface="Helvetica Neue"/>
                <a:sym typeface="Helvetica Neue"/>
              </a:rPr>
              <a:t>page</a:t>
            </a:r>
            <a:r>
              <a:rPr lang="en-US" sz="3200" dirty="0" smtClean="0">
                <a:latin typeface="Helvetica Neue"/>
                <a:ea typeface="Helvetica Neue"/>
                <a:cs typeface="Helvetica Neue"/>
                <a:sym typeface="Helvetica Neue"/>
              </a:rPr>
              <a:t>.</a:t>
            </a:r>
            <a:endParaRPr sz="3200" dirty="0">
              <a:latin typeface="Helvetica Neue"/>
              <a:ea typeface="Helvetica Neue"/>
              <a:cs typeface="Helvetica Neue"/>
              <a:sym typeface="Helvetica Neue"/>
            </a:endParaRPr>
          </a:p>
          <a:p>
            <a:pPr marL="0" lvl="0" indent="0" defTabSz="457200">
              <a:lnSpc>
                <a:spcPct val="117999"/>
              </a:lnSpc>
              <a:spcBef>
                <a:spcPts val="0"/>
              </a:spcBef>
              <a:buSzTx/>
              <a:buNone/>
              <a:defRPr sz="1800"/>
            </a:pPr>
            <a:r>
              <a:rPr sz="3200" dirty="0">
                <a:latin typeface="Helvetica Neue"/>
                <a:ea typeface="Helvetica Neue"/>
                <a:cs typeface="Helvetica Neue"/>
                <a:sym typeface="Helvetica Neue"/>
              </a:rPr>
              <a:t>	•	JavaScript can change all the </a:t>
            </a:r>
            <a:r>
              <a:rPr sz="3200" u="sng" dirty="0">
                <a:latin typeface="Helvetica Neue"/>
                <a:ea typeface="Helvetica Neue"/>
                <a:cs typeface="Helvetica Neue"/>
                <a:sym typeface="Helvetica Neue"/>
              </a:rPr>
              <a:t>CSS</a:t>
            </a:r>
            <a:r>
              <a:rPr sz="3200" dirty="0">
                <a:latin typeface="Helvetica Neue"/>
                <a:ea typeface="Helvetica Neue"/>
                <a:cs typeface="Helvetica Neue"/>
                <a:sym typeface="Helvetica Neue"/>
              </a:rPr>
              <a:t> styles in the </a:t>
            </a:r>
            <a:r>
              <a:rPr sz="3200" dirty="0" smtClean="0">
                <a:latin typeface="Helvetica Neue"/>
                <a:ea typeface="Helvetica Neue"/>
                <a:cs typeface="Helvetica Neue"/>
                <a:sym typeface="Helvetica Neue"/>
              </a:rPr>
              <a:t>page</a:t>
            </a:r>
            <a:r>
              <a:rPr lang="en-US" sz="3200" dirty="0" smtClean="0">
                <a:latin typeface="Helvetica Neue"/>
                <a:ea typeface="Helvetica Neue"/>
                <a:cs typeface="Helvetica Neue"/>
                <a:sym typeface="Helvetica Neue"/>
              </a:rPr>
              <a:t>.</a:t>
            </a:r>
            <a:endParaRPr sz="3200" dirty="0">
              <a:latin typeface="Helvetica Neue"/>
              <a:ea typeface="Helvetica Neue"/>
              <a:cs typeface="Helvetica Neue"/>
              <a:sym typeface="Helvetica Neue"/>
            </a:endParaRPr>
          </a:p>
          <a:p>
            <a:pPr marL="0" lvl="0" indent="0" defTabSz="457200">
              <a:lnSpc>
                <a:spcPct val="117999"/>
              </a:lnSpc>
              <a:spcBef>
                <a:spcPts val="0"/>
              </a:spcBef>
              <a:buSzTx/>
              <a:buNone/>
              <a:defRPr sz="1800"/>
            </a:pPr>
            <a:r>
              <a:rPr sz="3200" dirty="0">
                <a:latin typeface="Helvetica Neue"/>
                <a:ea typeface="Helvetica Neue"/>
                <a:cs typeface="Helvetica Neue"/>
                <a:sym typeface="Helvetica Neue"/>
              </a:rPr>
              <a:t>	•	JavaScript can </a:t>
            </a:r>
            <a:r>
              <a:rPr sz="3200" u="sng" dirty="0">
                <a:latin typeface="Helvetica Neue"/>
                <a:ea typeface="Helvetica Neue"/>
                <a:cs typeface="Helvetica Neue"/>
                <a:sym typeface="Helvetica Neue"/>
              </a:rPr>
              <a:t>remove</a:t>
            </a:r>
            <a:r>
              <a:rPr sz="3200" dirty="0">
                <a:latin typeface="Helvetica Neue"/>
                <a:ea typeface="Helvetica Neue"/>
                <a:cs typeface="Helvetica Neue"/>
                <a:sym typeface="Helvetica Neue"/>
              </a:rPr>
              <a:t> </a:t>
            </a:r>
            <a:r>
              <a:rPr sz="3200" u="sng" dirty="0">
                <a:latin typeface="Helvetica Neue"/>
                <a:ea typeface="Helvetica Neue"/>
                <a:cs typeface="Helvetica Neue"/>
                <a:sym typeface="Helvetica Neue"/>
              </a:rPr>
              <a:t>existing</a:t>
            </a:r>
            <a:r>
              <a:rPr sz="3200" dirty="0">
                <a:latin typeface="Helvetica Neue"/>
                <a:ea typeface="Helvetica Neue"/>
                <a:cs typeface="Helvetica Neue"/>
                <a:sym typeface="Helvetica Neue"/>
              </a:rPr>
              <a:t> HTML </a:t>
            </a:r>
            <a:r>
              <a:rPr sz="3200" u="sng" dirty="0">
                <a:latin typeface="Helvetica Neue"/>
                <a:ea typeface="Helvetica Neue"/>
                <a:cs typeface="Helvetica Neue"/>
                <a:sym typeface="Helvetica Neue"/>
              </a:rPr>
              <a:t>elements</a:t>
            </a:r>
            <a:r>
              <a:rPr sz="3200" dirty="0">
                <a:latin typeface="Helvetica Neue"/>
                <a:ea typeface="Helvetica Neue"/>
                <a:cs typeface="Helvetica Neue"/>
                <a:sym typeface="Helvetica Neue"/>
              </a:rPr>
              <a:t> and </a:t>
            </a:r>
            <a:r>
              <a:rPr sz="3200" u="sng" dirty="0" smtClean="0">
                <a:latin typeface="Helvetica Neue"/>
                <a:ea typeface="Helvetica Neue"/>
                <a:cs typeface="Helvetica Neue"/>
                <a:sym typeface="Helvetica Neue"/>
              </a:rPr>
              <a:t>attributes</a:t>
            </a:r>
            <a:r>
              <a:rPr lang="en-US" sz="3200" dirty="0" smtClean="0">
                <a:latin typeface="Helvetica Neue"/>
                <a:ea typeface="Helvetica Neue"/>
                <a:cs typeface="Helvetica Neue"/>
                <a:sym typeface="Helvetica Neue"/>
              </a:rPr>
              <a:t>.</a:t>
            </a:r>
            <a:endParaRPr sz="3200" dirty="0">
              <a:latin typeface="Helvetica Neue"/>
              <a:ea typeface="Helvetica Neue"/>
              <a:cs typeface="Helvetica Neue"/>
              <a:sym typeface="Helvetica Neue"/>
            </a:endParaRPr>
          </a:p>
          <a:p>
            <a:pPr marL="0" lvl="0" indent="0" defTabSz="457200">
              <a:lnSpc>
                <a:spcPct val="117999"/>
              </a:lnSpc>
              <a:spcBef>
                <a:spcPts val="0"/>
              </a:spcBef>
              <a:buSzTx/>
              <a:buNone/>
              <a:defRPr sz="1800"/>
            </a:pPr>
            <a:r>
              <a:rPr sz="3200" dirty="0">
                <a:latin typeface="Helvetica Neue"/>
                <a:ea typeface="Helvetica Neue"/>
                <a:cs typeface="Helvetica Neue"/>
                <a:sym typeface="Helvetica Neue"/>
              </a:rPr>
              <a:t>	•	JavaScript can add </a:t>
            </a:r>
            <a:r>
              <a:rPr sz="3200" u="sng" dirty="0">
                <a:latin typeface="Helvetica Neue"/>
                <a:ea typeface="Helvetica Neue"/>
                <a:cs typeface="Helvetica Neue"/>
                <a:sym typeface="Helvetica Neue"/>
              </a:rPr>
              <a:t>new</a:t>
            </a:r>
            <a:r>
              <a:rPr sz="3200" dirty="0">
                <a:latin typeface="Helvetica Neue"/>
                <a:ea typeface="Helvetica Neue"/>
                <a:cs typeface="Helvetica Neue"/>
                <a:sym typeface="Helvetica Neue"/>
              </a:rPr>
              <a:t> HTML </a:t>
            </a:r>
            <a:r>
              <a:rPr sz="3200" u="sng" dirty="0">
                <a:latin typeface="Helvetica Neue"/>
                <a:ea typeface="Helvetica Neue"/>
                <a:cs typeface="Helvetica Neue"/>
                <a:sym typeface="Helvetica Neue"/>
              </a:rPr>
              <a:t>elements</a:t>
            </a:r>
            <a:r>
              <a:rPr sz="3200" dirty="0">
                <a:latin typeface="Helvetica Neue"/>
                <a:ea typeface="Helvetica Neue"/>
                <a:cs typeface="Helvetica Neue"/>
                <a:sym typeface="Helvetica Neue"/>
              </a:rPr>
              <a:t> and </a:t>
            </a:r>
            <a:r>
              <a:rPr sz="3200" u="sng" dirty="0" smtClean="0">
                <a:latin typeface="Helvetica Neue"/>
                <a:ea typeface="Helvetica Neue"/>
                <a:cs typeface="Helvetica Neue"/>
                <a:sym typeface="Helvetica Neue"/>
              </a:rPr>
              <a:t>attributes</a:t>
            </a:r>
            <a:r>
              <a:rPr lang="en-US" sz="3200" dirty="0" smtClean="0">
                <a:latin typeface="Helvetica Neue"/>
                <a:ea typeface="Helvetica Neue"/>
                <a:cs typeface="Helvetica Neue"/>
                <a:sym typeface="Helvetica Neue"/>
              </a:rPr>
              <a:t>.</a:t>
            </a:r>
            <a:endParaRPr sz="3200" dirty="0">
              <a:latin typeface="Helvetica Neue"/>
              <a:ea typeface="Helvetica Neue"/>
              <a:cs typeface="Helvetica Neue"/>
              <a:sym typeface="Helvetica Neue"/>
            </a:endParaRPr>
          </a:p>
          <a:p>
            <a:pPr marL="0" lvl="0" indent="0" defTabSz="457200">
              <a:lnSpc>
                <a:spcPct val="117999"/>
              </a:lnSpc>
              <a:spcBef>
                <a:spcPts val="0"/>
              </a:spcBef>
              <a:buSzTx/>
              <a:buNone/>
              <a:defRPr sz="1800"/>
            </a:pPr>
            <a:r>
              <a:rPr sz="3200" dirty="0">
                <a:latin typeface="Helvetica Neue"/>
                <a:ea typeface="Helvetica Neue"/>
                <a:cs typeface="Helvetica Neue"/>
                <a:sym typeface="Helvetica Neue"/>
              </a:rPr>
              <a:t>	•	JavaScript can </a:t>
            </a:r>
            <a:r>
              <a:rPr sz="3200" u="sng" dirty="0">
                <a:latin typeface="Helvetica Neue"/>
                <a:ea typeface="Helvetica Neue"/>
                <a:cs typeface="Helvetica Neue"/>
                <a:sym typeface="Helvetica Neue"/>
              </a:rPr>
              <a:t>react</a:t>
            </a:r>
            <a:r>
              <a:rPr sz="3200" dirty="0">
                <a:latin typeface="Helvetica Neue"/>
                <a:ea typeface="Helvetica Neue"/>
                <a:cs typeface="Helvetica Neue"/>
                <a:sym typeface="Helvetica Neue"/>
              </a:rPr>
              <a:t> to all existing HTML </a:t>
            </a:r>
            <a:r>
              <a:rPr sz="3200" u="sng" dirty="0">
                <a:latin typeface="Helvetica Neue"/>
                <a:ea typeface="Helvetica Neue"/>
                <a:cs typeface="Helvetica Neue"/>
                <a:sym typeface="Helvetica Neue"/>
              </a:rPr>
              <a:t>events</a:t>
            </a:r>
            <a:r>
              <a:rPr sz="3200" dirty="0">
                <a:latin typeface="Helvetica Neue"/>
                <a:ea typeface="Helvetica Neue"/>
                <a:cs typeface="Helvetica Neue"/>
                <a:sym typeface="Helvetica Neue"/>
              </a:rPr>
              <a:t> in the </a:t>
            </a:r>
            <a:r>
              <a:rPr sz="3200" dirty="0" smtClean="0">
                <a:latin typeface="Helvetica Neue"/>
                <a:ea typeface="Helvetica Neue"/>
                <a:cs typeface="Helvetica Neue"/>
                <a:sym typeface="Helvetica Neue"/>
              </a:rPr>
              <a:t>page</a:t>
            </a:r>
            <a:r>
              <a:rPr lang="en-US" sz="3200" dirty="0">
                <a:latin typeface="Helvetica Neue"/>
                <a:ea typeface="Helvetica Neue"/>
                <a:cs typeface="Helvetica Neue"/>
                <a:sym typeface="Helvetica Neue"/>
              </a:rPr>
              <a:t>.</a:t>
            </a:r>
            <a:endParaRPr sz="3200" dirty="0">
              <a:latin typeface="Helvetica Neue"/>
              <a:ea typeface="Helvetica Neue"/>
              <a:cs typeface="Helvetica Neue"/>
              <a:sym typeface="Helvetica Neue"/>
            </a:endParaRPr>
          </a:p>
          <a:p>
            <a:pPr marL="0" lvl="0" indent="0" defTabSz="457200">
              <a:lnSpc>
                <a:spcPct val="117999"/>
              </a:lnSpc>
              <a:spcBef>
                <a:spcPts val="0"/>
              </a:spcBef>
              <a:buSzTx/>
              <a:buNone/>
              <a:defRPr sz="1800"/>
            </a:pPr>
            <a:r>
              <a:rPr sz="3200" dirty="0">
                <a:latin typeface="Helvetica Neue"/>
                <a:ea typeface="Helvetica Neue"/>
                <a:cs typeface="Helvetica Neue"/>
                <a:sym typeface="Helvetica Neue"/>
              </a:rPr>
              <a:t>	•	JavaScript can </a:t>
            </a:r>
            <a:r>
              <a:rPr sz="3200" u="sng" dirty="0">
                <a:latin typeface="Helvetica Neue"/>
                <a:ea typeface="Helvetica Neue"/>
                <a:cs typeface="Helvetica Neue"/>
                <a:sym typeface="Helvetica Neue"/>
              </a:rPr>
              <a:t>create</a:t>
            </a:r>
            <a:r>
              <a:rPr sz="3200" dirty="0">
                <a:latin typeface="Helvetica Neue"/>
                <a:ea typeface="Helvetica Neue"/>
                <a:cs typeface="Helvetica Neue"/>
                <a:sym typeface="Helvetica Neue"/>
              </a:rPr>
              <a:t> new HTML </a:t>
            </a:r>
            <a:r>
              <a:rPr sz="3200" u="sng" dirty="0">
                <a:latin typeface="Helvetica Neue"/>
                <a:ea typeface="Helvetica Neue"/>
                <a:cs typeface="Helvetica Neue"/>
                <a:sym typeface="Helvetica Neue"/>
              </a:rPr>
              <a:t>events</a:t>
            </a:r>
            <a:r>
              <a:rPr sz="3200" dirty="0">
                <a:latin typeface="Helvetica Neue"/>
                <a:ea typeface="Helvetica Neue"/>
                <a:cs typeface="Helvetica Neue"/>
                <a:sym typeface="Helvetica Neue"/>
              </a:rPr>
              <a:t> in the </a:t>
            </a:r>
            <a:r>
              <a:rPr sz="3200" dirty="0" smtClean="0">
                <a:latin typeface="Helvetica Neue"/>
                <a:ea typeface="Helvetica Neue"/>
                <a:cs typeface="Helvetica Neue"/>
                <a:sym typeface="Helvetica Neue"/>
              </a:rPr>
              <a:t>page</a:t>
            </a:r>
            <a:r>
              <a:rPr lang="en-US" sz="3200" dirty="0" smtClean="0">
                <a:latin typeface="Helvetica Neue"/>
                <a:ea typeface="Helvetica Neue"/>
                <a:cs typeface="Helvetica Neue"/>
                <a:sym typeface="Helvetica Neue"/>
              </a:rPr>
              <a:t>.</a:t>
            </a:r>
            <a:endParaRPr sz="3200" dirty="0">
              <a:latin typeface="Helvetica Neue"/>
              <a:ea typeface="Helvetica Neue"/>
              <a:cs typeface="Helvetica Neue"/>
              <a:sym typeface="Helvetica Neue"/>
            </a:endParaRPr>
          </a:p>
        </p:txBody>
      </p:sp>
      <p:sp>
        <p:nvSpPr>
          <p:cNvPr id="250" name="Shape 25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38</a:t>
            </a:fld>
            <a:endParaRPr/>
          </a:p>
        </p:txBody>
      </p:sp>
    </p:spTree>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Handling	</a:t>
            </a:r>
            <a:endParaRPr lang="en-US" dirty="0"/>
          </a:p>
        </p:txBody>
      </p:sp>
      <p:sp>
        <p:nvSpPr>
          <p:cNvPr id="3" name="Text Placeholder 2"/>
          <p:cNvSpPr>
            <a:spLocks noGrp="1"/>
          </p:cNvSpPr>
          <p:nvPr>
            <p:ph type="body" idx="1"/>
          </p:nvPr>
        </p:nvSpPr>
        <p:spPr/>
        <p:txBody>
          <a:bodyPr/>
          <a:lstStyle/>
          <a:p>
            <a:r>
              <a:rPr lang="en-US" dirty="0" smtClean="0"/>
              <a:t>What is an Event ?</a:t>
            </a:r>
          </a:p>
          <a:p>
            <a:endParaRPr lang="en-US" dirty="0"/>
          </a:p>
          <a:p>
            <a:endParaRPr lang="en-US" dirty="0" smtClean="0"/>
          </a:p>
          <a:p>
            <a:endParaRPr lang="en-US" dirty="0"/>
          </a:p>
          <a:p>
            <a:endParaRPr lang="en-US" dirty="0" smtClean="0"/>
          </a:p>
          <a:p>
            <a:endParaRPr lang="en-US" dirty="0"/>
          </a:p>
        </p:txBody>
      </p:sp>
      <p:pic>
        <p:nvPicPr>
          <p:cNvPr id="4" name="Picture 3" descr="Screen Shot 2015-06-02 at 5.49.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23" y="5777216"/>
            <a:ext cx="6739846" cy="1994103"/>
          </a:xfrm>
          <a:prstGeom prst="rect">
            <a:avLst/>
          </a:prstGeom>
        </p:spPr>
      </p:pic>
      <p:pic>
        <p:nvPicPr>
          <p:cNvPr id="5" name="Picture 4" descr="Screen Shot 2015-06-02 at 5.49.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35" y="3361587"/>
            <a:ext cx="9029700" cy="2057400"/>
          </a:xfrm>
          <a:prstGeom prst="rect">
            <a:avLst/>
          </a:prstGeom>
        </p:spPr>
      </p:pic>
      <p:pic>
        <p:nvPicPr>
          <p:cNvPr id="6" name="Picture 5" descr="Screen Shot 2015-06-02 at 6.11.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23" y="8251290"/>
            <a:ext cx="9804400" cy="838200"/>
          </a:xfrm>
          <a:prstGeom prst="rect">
            <a:avLst/>
          </a:prstGeom>
        </p:spPr>
      </p:pic>
      <p:sp>
        <p:nvSpPr>
          <p:cNvPr id="7" name="TextBox 6"/>
          <p:cNvSpPr txBox="1"/>
          <p:nvPr/>
        </p:nvSpPr>
        <p:spPr>
          <a:xfrm>
            <a:off x="6962325" y="9306323"/>
            <a:ext cx="5990075"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i="0" u="none" strike="noStrike" cap="none" spc="0" normalizeH="0" baseline="0" dirty="0" smtClean="0">
                <a:ln>
                  <a:noFill/>
                </a:ln>
                <a:solidFill>
                  <a:srgbClr val="000000"/>
                </a:solidFill>
                <a:effectLst/>
                <a:uFillTx/>
                <a:sym typeface="Helvetica Light"/>
              </a:rPr>
              <a:t>IE</a:t>
            </a:r>
            <a:r>
              <a:rPr kumimoji="0" lang="en-US" sz="2000" i="0" u="none" strike="noStrike" cap="none" spc="0" normalizeH="0" dirty="0" smtClean="0">
                <a:ln>
                  <a:noFill/>
                </a:ln>
                <a:solidFill>
                  <a:srgbClr val="000000"/>
                </a:solidFill>
                <a:effectLst/>
                <a:uFillTx/>
                <a:sym typeface="Helvetica Light"/>
              </a:rPr>
              <a:t> doesn’t have </a:t>
            </a:r>
            <a:r>
              <a:rPr kumimoji="0" lang="en-US" sz="2000" i="0" u="none" strike="noStrike" cap="none" spc="0" normalizeH="0" dirty="0" err="1" smtClean="0">
                <a:ln>
                  <a:noFill/>
                </a:ln>
                <a:solidFill>
                  <a:srgbClr val="000000"/>
                </a:solidFill>
                <a:effectLst/>
                <a:uFillTx/>
                <a:sym typeface="Helvetica Light"/>
              </a:rPr>
              <a:t>addEvent</a:t>
            </a:r>
            <a:r>
              <a:rPr lang="en-US" sz="2000" dirty="0" err="1" smtClean="0">
                <a:solidFill>
                  <a:srgbClr val="000000"/>
                </a:solidFill>
              </a:rPr>
              <a:t>Listner</a:t>
            </a:r>
            <a:r>
              <a:rPr lang="en-US" sz="2000" dirty="0" smtClean="0">
                <a:solidFill>
                  <a:srgbClr val="000000"/>
                </a:solidFill>
              </a:rPr>
              <a:t>, it has </a:t>
            </a:r>
            <a:r>
              <a:rPr lang="en-US" sz="2000" dirty="0" err="1" smtClean="0">
                <a:solidFill>
                  <a:srgbClr val="000000"/>
                </a:solidFill>
              </a:rPr>
              <a:t>attachEvent</a:t>
            </a:r>
            <a:endParaRPr kumimoji="0" lang="en-US" sz="200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1223804834"/>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4</a:t>
            </a:fld>
            <a:endParaRPr/>
          </a:p>
        </p:txBody>
      </p:sp>
      <p:pic>
        <p:nvPicPr>
          <p:cNvPr id="116" name="Screen Shot 2015-06-02 at 2.49.26 AM.png"/>
          <p:cNvPicPr/>
          <p:nvPr/>
        </p:nvPicPr>
        <p:blipFill>
          <a:blip r:embed="rId3">
            <a:extLst/>
          </a:blip>
          <a:stretch>
            <a:fillRect/>
          </a:stretch>
        </p:blipFill>
        <p:spPr>
          <a:xfrm>
            <a:off x="3883905" y="1101534"/>
            <a:ext cx="5146464" cy="1756635"/>
          </a:xfrm>
          <a:prstGeom prst="rect">
            <a:avLst/>
          </a:prstGeom>
          <a:ln w="12700">
            <a:miter lim="400000"/>
          </a:ln>
        </p:spPr>
      </p:pic>
      <p:pic>
        <p:nvPicPr>
          <p:cNvPr id="117" name="Screen Shot 2015-06-02 at 2.57.42 AM.png"/>
          <p:cNvPicPr/>
          <p:nvPr/>
        </p:nvPicPr>
        <p:blipFill>
          <a:blip r:embed="rId4">
            <a:extLst/>
          </a:blip>
          <a:stretch>
            <a:fillRect/>
          </a:stretch>
        </p:blipFill>
        <p:spPr>
          <a:xfrm>
            <a:off x="1572994" y="41857"/>
            <a:ext cx="9768287" cy="2816312"/>
          </a:xfrm>
          <a:prstGeom prst="rect">
            <a:avLst/>
          </a:prstGeom>
          <a:ln w="12700">
            <a:miter lim="400000"/>
          </a:ln>
        </p:spPr>
      </p:pic>
      <p:pic>
        <p:nvPicPr>
          <p:cNvPr id="118" name="Screen Shot 2015-06-02 at 2.58.25 AM.png"/>
          <p:cNvPicPr/>
          <p:nvPr/>
        </p:nvPicPr>
        <p:blipFill>
          <a:blip r:embed="rId5">
            <a:extLst/>
          </a:blip>
          <a:stretch>
            <a:fillRect/>
          </a:stretch>
        </p:blipFill>
        <p:spPr>
          <a:xfrm>
            <a:off x="1460700" y="2941775"/>
            <a:ext cx="9992875" cy="2765886"/>
          </a:xfrm>
          <a:prstGeom prst="rect">
            <a:avLst/>
          </a:prstGeom>
          <a:ln w="12700">
            <a:miter lim="400000"/>
          </a:ln>
        </p:spPr>
      </p:pic>
      <p:pic>
        <p:nvPicPr>
          <p:cNvPr id="119" name="Screen Shot 2015-06-02 at 2.58.37 AM.png"/>
          <p:cNvPicPr/>
          <p:nvPr/>
        </p:nvPicPr>
        <p:blipFill>
          <a:blip r:embed="rId6">
            <a:extLst/>
          </a:blip>
          <a:stretch>
            <a:fillRect/>
          </a:stretch>
        </p:blipFill>
        <p:spPr>
          <a:xfrm>
            <a:off x="1347684" y="5858621"/>
            <a:ext cx="10218907" cy="2823475"/>
          </a:xfrm>
          <a:prstGeom prst="rect">
            <a:avLst/>
          </a:prstGeom>
          <a:ln w="12700">
            <a:miter lim="400000"/>
          </a:ln>
        </p:spPr>
      </p:pic>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Client Side JavaScript Review Session using Node command(ends)</a:t>
            </a:r>
            <a:endParaRPr lang="en-US" dirty="0"/>
          </a:p>
        </p:txBody>
      </p:sp>
      <p:sp>
        <p:nvSpPr>
          <p:cNvPr id="3" name="Text Placeholder 2"/>
          <p:cNvSpPr>
            <a:spLocks noGrp="1"/>
          </p:cNvSpPr>
          <p:nvPr>
            <p:ph type="body" idx="1"/>
          </p:nvPr>
        </p:nvSpPr>
        <p:spPr/>
        <p:txBody>
          <a:bodyPr/>
          <a:lstStyle/>
          <a:p>
            <a:r>
              <a:rPr lang="en-US" dirty="0" smtClean="0"/>
              <a:t>Learn more from W3Schools or YouTube or any book that you like </a:t>
            </a:r>
            <a:r>
              <a:rPr lang="en-US" dirty="0" smtClean="0">
                <a:sym typeface="Wingdings"/>
              </a:rPr>
              <a:t></a:t>
            </a:r>
            <a:endParaRPr lang="en-US" dirty="0"/>
          </a:p>
        </p:txBody>
      </p:sp>
    </p:spTree>
    <p:extLst>
      <p:ext uri="{BB962C8B-B14F-4D97-AF65-F5344CB8AC3E}">
        <p14:creationId xmlns:p14="http://schemas.microsoft.com/office/powerpoint/2010/main" val="2981843597"/>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pPr lvl="1">
              <a:defRPr sz="1800"/>
            </a:pPr>
            <a:r>
              <a:rPr sz="8000"/>
              <a:t>Tools</a:t>
            </a:r>
          </a:p>
        </p:txBody>
      </p:sp>
      <p:sp>
        <p:nvSpPr>
          <p:cNvPr id="124" name="Shape 124"/>
          <p:cNvSpPr>
            <a:spLocks noGrp="1"/>
          </p:cNvSpPr>
          <p:nvPr>
            <p:ph type="body" idx="1"/>
          </p:nvPr>
        </p:nvSpPr>
        <p:spPr>
          <a:xfrm>
            <a:off x="1269953" y="2474559"/>
            <a:ext cx="11873204" cy="6791871"/>
          </a:xfrm>
          <a:prstGeom prst="rect">
            <a:avLst/>
          </a:prstGeom>
        </p:spPr>
        <p:txBody>
          <a:bodyPr/>
          <a:lstStyle/>
          <a:p>
            <a:pPr marL="391159" lvl="0" indent="-391159" defTabSz="514095">
              <a:spcBef>
                <a:spcPts val="3600"/>
              </a:spcBef>
              <a:defRPr sz="1800"/>
            </a:pPr>
            <a:r>
              <a:rPr sz="3168" dirty="0"/>
              <a:t>Sublime Text 2</a:t>
            </a:r>
          </a:p>
          <a:p>
            <a:pPr marL="391159" lvl="0" indent="-391159" defTabSz="514095">
              <a:spcBef>
                <a:spcPts val="3600"/>
              </a:spcBef>
              <a:defRPr sz="1800"/>
            </a:pPr>
            <a:r>
              <a:rPr sz="3168" dirty="0"/>
              <a:t>Aptana</a:t>
            </a:r>
          </a:p>
          <a:p>
            <a:pPr marL="391159" lvl="0" indent="-391159" defTabSz="514095">
              <a:spcBef>
                <a:spcPts val="3600"/>
              </a:spcBef>
              <a:defRPr sz="1800"/>
            </a:pPr>
            <a:r>
              <a:rPr sz="3168" dirty="0"/>
              <a:t>Xcode</a:t>
            </a:r>
          </a:p>
          <a:p>
            <a:pPr marL="391159" lvl="0" indent="-391159" defTabSz="514095">
              <a:spcBef>
                <a:spcPts val="3600"/>
              </a:spcBef>
              <a:defRPr sz="1800"/>
            </a:pPr>
            <a:r>
              <a:rPr sz="3168" dirty="0"/>
              <a:t>Dreamweaver</a:t>
            </a:r>
          </a:p>
          <a:p>
            <a:pPr marL="391159" lvl="0" indent="-391159" defTabSz="514095">
              <a:spcBef>
                <a:spcPts val="3600"/>
              </a:spcBef>
              <a:defRPr sz="1800"/>
            </a:pPr>
            <a:r>
              <a:rPr sz="3168" dirty="0"/>
              <a:t>VI</a:t>
            </a:r>
          </a:p>
          <a:p>
            <a:pPr marL="391159" lvl="0" indent="-391159" defTabSz="514095">
              <a:spcBef>
                <a:spcPts val="3600"/>
              </a:spcBef>
              <a:defRPr sz="1800"/>
            </a:pPr>
            <a:r>
              <a:rPr sz="3168" dirty="0"/>
              <a:t>Emacs</a:t>
            </a:r>
          </a:p>
          <a:p>
            <a:pPr marL="391159" lvl="0" indent="-391159" defTabSz="514095">
              <a:spcBef>
                <a:spcPts val="3600"/>
              </a:spcBef>
              <a:defRPr sz="1800"/>
            </a:pPr>
            <a:r>
              <a:rPr sz="3168" dirty="0"/>
              <a:t>Netbeans, Eclipse, Visual Studio….</a:t>
            </a:r>
          </a:p>
        </p:txBody>
      </p:sp>
      <p:sp>
        <p:nvSpPr>
          <p:cNvPr id="125" name="Shape 1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5</a:t>
            </a:fld>
            <a:endParaRP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title"/>
          </p:nvPr>
        </p:nvSpPr>
        <p:spPr>
          <a:prstGeom prst="rect">
            <a:avLst/>
          </a:prstGeom>
        </p:spPr>
        <p:txBody>
          <a:bodyPr/>
          <a:lstStyle/>
          <a:p>
            <a:pPr lvl="0">
              <a:defRPr sz="1800"/>
            </a:pPr>
            <a:r>
              <a:rPr sz="8000"/>
              <a:t>Javascript Language</a:t>
            </a:r>
          </a:p>
        </p:txBody>
      </p:sp>
      <p:sp>
        <p:nvSpPr>
          <p:cNvPr id="128" name="Shape 128"/>
          <p:cNvSpPr>
            <a:spLocks noGrp="1"/>
          </p:cNvSpPr>
          <p:nvPr>
            <p:ph type="body" idx="1"/>
          </p:nvPr>
        </p:nvSpPr>
        <p:spPr>
          <a:prstGeom prst="rect">
            <a:avLst/>
          </a:prstGeom>
        </p:spPr>
        <p:txBody>
          <a:bodyPr/>
          <a:lstStyle/>
          <a:p>
            <a:pPr lvl="0">
              <a:defRPr sz="1800"/>
            </a:pPr>
            <a:r>
              <a:rPr sz="3200"/>
              <a:t>Basics</a:t>
            </a:r>
          </a:p>
          <a:p>
            <a:pPr lvl="0">
              <a:defRPr sz="1800"/>
            </a:pPr>
            <a:r>
              <a:rPr sz="3200"/>
              <a:t>Variables, Loops, Conditionals, Functions</a:t>
            </a:r>
          </a:p>
        </p:txBody>
      </p:sp>
      <p:sp>
        <p:nvSpPr>
          <p:cNvPr id="129" name="Shape 1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6</a:t>
            </a:fld>
            <a:endParaRP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using Node</a:t>
            </a:r>
            <a:endParaRPr lang="en-US" dirty="0"/>
          </a:p>
        </p:txBody>
      </p:sp>
      <p:sp>
        <p:nvSpPr>
          <p:cNvPr id="3" name="Text Placeholder 2"/>
          <p:cNvSpPr>
            <a:spLocks noGrp="1"/>
          </p:cNvSpPr>
          <p:nvPr>
            <p:ph type="body" idx="1"/>
          </p:nvPr>
        </p:nvSpPr>
        <p:spPr/>
        <p:txBody>
          <a:bodyPr/>
          <a:lstStyle/>
          <a:p>
            <a:r>
              <a:rPr lang="en-US" dirty="0" smtClean="0"/>
              <a:t>JavaScript code inside node terminal</a:t>
            </a:r>
          </a:p>
          <a:p>
            <a:r>
              <a:rPr lang="en-US" dirty="0" smtClean="0"/>
              <a:t>Run a Sample file using node terminal</a:t>
            </a:r>
          </a:p>
          <a:p>
            <a:endParaRPr lang="en-US" dirty="0"/>
          </a:p>
        </p:txBody>
      </p:sp>
    </p:spTree>
    <p:extLst>
      <p:ext uri="{BB962C8B-B14F-4D97-AF65-F5344CB8AC3E}">
        <p14:creationId xmlns:p14="http://schemas.microsoft.com/office/powerpoint/2010/main" val="2545260388"/>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pPr lvl="0">
              <a:defRPr sz="1800"/>
            </a:pPr>
            <a:r>
              <a:rPr sz="8000"/>
              <a:t>Creating Variables</a:t>
            </a:r>
          </a:p>
        </p:txBody>
      </p:sp>
      <p:sp>
        <p:nvSpPr>
          <p:cNvPr id="132" name="Shape 132"/>
          <p:cNvSpPr>
            <a:spLocks noGrp="1"/>
          </p:cNvSpPr>
          <p:nvPr>
            <p:ph type="body" idx="1"/>
          </p:nvPr>
        </p:nvSpPr>
        <p:spPr>
          <a:prstGeom prst="rect">
            <a:avLst/>
          </a:prstGeom>
        </p:spPr>
        <p:txBody>
          <a:bodyPr/>
          <a:lstStyle/>
          <a:p>
            <a:pPr lvl="0">
              <a:defRPr sz="1800"/>
            </a:pPr>
            <a:r>
              <a:rPr sz="3600"/>
              <a:t>var a;</a:t>
            </a:r>
          </a:p>
          <a:p>
            <a:pPr lvl="0">
              <a:defRPr sz="1800"/>
            </a:pPr>
            <a:r>
              <a:rPr sz="3600"/>
              <a:t>variable of name “a”,</a:t>
            </a:r>
          </a:p>
          <a:p>
            <a:pPr lvl="0">
              <a:defRPr sz="1800"/>
            </a:pPr>
            <a:r>
              <a:rPr sz="3600"/>
              <a:t>what is “</a:t>
            </a:r>
            <a:r>
              <a:rPr sz="3600" b="1">
                <a:latin typeface="Helvetica"/>
                <a:ea typeface="Helvetica"/>
                <a:cs typeface="Helvetica"/>
                <a:sym typeface="Helvetica"/>
              </a:rPr>
              <a:t>;</a:t>
            </a:r>
            <a:r>
              <a:rPr sz="3600"/>
              <a:t>” ?</a:t>
            </a:r>
          </a:p>
          <a:p>
            <a:pPr lvl="0">
              <a:defRPr sz="1800"/>
            </a:pPr>
            <a:r>
              <a:rPr sz="3600"/>
              <a:t>what is </a:t>
            </a:r>
            <a:r>
              <a:rPr sz="3600" b="1">
                <a:latin typeface="Helvetica"/>
                <a:ea typeface="Helvetica"/>
                <a:cs typeface="Helvetica"/>
                <a:sym typeface="Helvetica"/>
              </a:rPr>
              <a:t>var</a:t>
            </a:r>
            <a:r>
              <a:rPr sz="3600"/>
              <a:t> ?</a:t>
            </a:r>
          </a:p>
          <a:p>
            <a:pPr lvl="0">
              <a:defRPr sz="1800"/>
            </a:pPr>
            <a:r>
              <a:rPr sz="3600"/>
              <a:t>why “</a:t>
            </a:r>
            <a:r>
              <a:rPr sz="3600" b="1">
                <a:latin typeface="Helvetica"/>
                <a:ea typeface="Helvetica"/>
                <a:cs typeface="Helvetica"/>
                <a:sym typeface="Helvetica"/>
              </a:rPr>
              <a:t>a</a:t>
            </a:r>
            <a:r>
              <a:rPr sz="3600"/>
              <a:t>”?</a:t>
            </a:r>
          </a:p>
        </p:txBody>
      </p:sp>
      <p:sp>
        <p:nvSpPr>
          <p:cNvPr id="133" name="Shape 13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8</a:t>
            </a:fld>
            <a:endParaRP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pPr lvl="0">
              <a:defRPr sz="1800"/>
            </a:pPr>
            <a:r>
              <a:rPr sz="8000"/>
              <a:t>Creating Arrays</a:t>
            </a:r>
          </a:p>
        </p:txBody>
      </p:sp>
      <p:sp>
        <p:nvSpPr>
          <p:cNvPr id="138" name="Shape 138"/>
          <p:cNvSpPr>
            <a:spLocks noGrp="1"/>
          </p:cNvSpPr>
          <p:nvPr>
            <p:ph type="body" idx="1"/>
          </p:nvPr>
        </p:nvSpPr>
        <p:spPr>
          <a:prstGeom prst="rect">
            <a:avLst/>
          </a:prstGeom>
        </p:spPr>
        <p:txBody>
          <a:bodyPr/>
          <a:lstStyle/>
          <a:p>
            <a:pPr lvl="0"/>
            <a:endParaRPr/>
          </a:p>
        </p:txBody>
      </p:sp>
      <p:sp>
        <p:nvSpPr>
          <p:cNvPr id="139" name="Shape 1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9</a:t>
            </a:fld>
            <a:endParaRPr/>
          </a:p>
        </p:txBody>
      </p:sp>
      <p:pic>
        <p:nvPicPr>
          <p:cNvPr id="140" name="Screen Shot 2015-06-02 at 1.54.21 PM.png"/>
          <p:cNvPicPr/>
          <p:nvPr/>
        </p:nvPicPr>
        <p:blipFill>
          <a:blip r:embed="rId3">
            <a:extLst/>
          </a:blip>
          <a:stretch>
            <a:fillRect/>
          </a:stretch>
        </p:blipFill>
        <p:spPr>
          <a:xfrm>
            <a:off x="-1" y="2228904"/>
            <a:ext cx="13004801" cy="7035692"/>
          </a:xfrm>
          <a:prstGeom prst="rect">
            <a:avLst/>
          </a:prstGeom>
          <a:ln w="12700">
            <a:miter lim="400000"/>
          </a:ln>
        </p:spPr>
      </p:pic>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765</TotalTime>
  <Words>1649</Words>
  <Application>Microsoft Macintosh PowerPoint</Application>
  <PresentationFormat>Custom</PresentationFormat>
  <Paragraphs>199</Paragraphs>
  <Slides>40</Slides>
  <Notes>13</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White</vt:lpstr>
      <vt:lpstr>CodeAbode</vt:lpstr>
      <vt:lpstr>What is Javascript</vt:lpstr>
      <vt:lpstr>Why do you need Javascript?</vt:lpstr>
      <vt:lpstr>PowerPoint Presentation</vt:lpstr>
      <vt:lpstr>Tools</vt:lpstr>
      <vt:lpstr>Javascript Language</vt:lpstr>
      <vt:lpstr>JavaScript using Node</vt:lpstr>
      <vt:lpstr>Creating Variables</vt:lpstr>
      <vt:lpstr>Creating Arrays</vt:lpstr>
      <vt:lpstr>Arrays as Objects</vt:lpstr>
      <vt:lpstr>Challenge1-Arrays.js</vt:lpstr>
      <vt:lpstr>Functions </vt:lpstr>
      <vt:lpstr>Returning Multiple values</vt:lpstr>
      <vt:lpstr>Functions </vt:lpstr>
      <vt:lpstr>Anonymous Functions  </vt:lpstr>
      <vt:lpstr>Challenge2-Functions.js</vt:lpstr>
      <vt:lpstr>Objects</vt:lpstr>
      <vt:lpstr>Creating Objects</vt:lpstr>
      <vt:lpstr>Objects</vt:lpstr>
      <vt:lpstr>Object Creation Shorthand </vt:lpstr>
      <vt:lpstr>Creating Objects Literal Notation</vt:lpstr>
      <vt:lpstr>Creating Objects using new Object();</vt:lpstr>
      <vt:lpstr>Adding functions to Objects</vt:lpstr>
      <vt:lpstr>Updating an Object</vt:lpstr>
      <vt:lpstr>Deleting a Property </vt:lpstr>
      <vt:lpstr>Constructor Notation</vt:lpstr>
      <vt:lpstr>Using Constructor Notation</vt:lpstr>
      <vt:lpstr>Challenge2-Objects.js</vt:lpstr>
      <vt:lpstr>Creating Conditions</vt:lpstr>
      <vt:lpstr>Else If</vt:lpstr>
      <vt:lpstr>Other Important Concepts must Know</vt:lpstr>
      <vt:lpstr>Loops</vt:lpstr>
      <vt:lpstr>While loop</vt:lpstr>
      <vt:lpstr>Do While</vt:lpstr>
      <vt:lpstr>For Loop</vt:lpstr>
      <vt:lpstr>Other Important Concepts must Know</vt:lpstr>
      <vt:lpstr>If Else</vt:lpstr>
      <vt:lpstr>What Javascript can do?(True or False)</vt:lpstr>
      <vt:lpstr>Event Handling </vt:lpstr>
      <vt:lpstr>Client Side JavaScript Review Session using Node command(ends)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CodeAbode</dc:title>
  <cp:lastModifiedBy>Kshitij Gautam</cp:lastModifiedBy>
  <cp:revision>142</cp:revision>
  <dcterms:modified xsi:type="dcterms:W3CDTF">2015-07-02T19:57:24Z</dcterms:modified>
</cp:coreProperties>
</file>